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5" r:id="rId3"/>
    <p:sldId id="257" r:id="rId4"/>
    <p:sldId id="258" r:id="rId5"/>
    <p:sldId id="259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7" r:id="rId16"/>
    <p:sldId id="278" r:id="rId17"/>
    <p:sldId id="280" r:id="rId18"/>
    <p:sldId id="279" r:id="rId19"/>
    <p:sldId id="281" r:id="rId20"/>
    <p:sldId id="282" r:id="rId21"/>
    <p:sldId id="283" r:id="rId22"/>
    <p:sldId id="284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96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DA643-E8D9-4DFF-ACB4-772EF5E80E95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D2625-7680-4C17-8E81-0A2BCF159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7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0CE12DA3-D3F9-47F2-AFA0-3A0CDA9F9BBC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00588E99-CB8E-4FBE-B161-46C7AB47EFB6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D50B3C66-44B9-4397-8834-6622A8B799DF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F46C8340-70C4-46BB-A95C-1AAF0B976CC3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37EAAA6C-53AA-4754-8D1A-C5FD6242FBD2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48" charset="-128"/>
              </a:rPr>
              <a:t>Start here 1/21/10--8:30 &amp; 10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D50A8275-3B68-4D6E-9408-F6CBE7B64FED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62247930-EA30-42F6-98E1-BCE3876D5935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5894CBCF-8D14-4705-A6E6-E5DF69B32EAF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3C9A6-00F9-4DCC-9DF5-93B9E23212B3}" type="slidenum">
              <a:rPr lang="en-US"/>
              <a:pPr/>
              <a:t>19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90078-2C03-462D-A0DB-F1120257E967}" type="slidenum">
              <a:rPr lang="en-US"/>
              <a:pPr/>
              <a:t>20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B42E11-44F0-489E-8082-F5CA35DEAB13}" type="slidenum">
              <a:rPr lang="en-US"/>
              <a:pPr/>
              <a:t>21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8FFE6188-A6B7-4D29-BB4E-C48620CC1601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BBAB9B-3624-4A67-8ACF-DDEA69508AE2}" type="slidenum">
              <a:rPr lang="en-US"/>
              <a:pPr/>
              <a:t>22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F3EB0497-7BD9-4AA1-A6C2-054E94A38EE8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5C8FCEE8-9780-4326-B763-1B1B3E69F90C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2227CB8F-130B-41DA-AFBD-2181A762CCC8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089BF1C7-0C33-4105-B803-B2BB7BCDA22B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245B4F0B-85EF-4F5D-AC75-FA30B97618D6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436BD1B1-606A-4E89-9A1D-30266EA7448B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8B3DBBCB-4A6A-46AB-A1BD-653E0D4F9B8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B32B-05A1-47EC-AE00-EC870AB1741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4104-53E7-4534-A1A2-F4CA320B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0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B32B-05A1-47EC-AE00-EC870AB1741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4104-53E7-4534-A1A2-F4CA320B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0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B32B-05A1-47EC-AE00-EC870AB1741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4104-53E7-4534-A1A2-F4CA320B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73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26F66C3-8545-4AE6-8176-2EFC34C30B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8507912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A8DCE2-7DF0-45DE-90FD-01EDEE8F1E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6473117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F8DC2D0-2F3D-48E1-817D-119498FB0E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0415035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B32B-05A1-47EC-AE00-EC870AB1741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4104-53E7-4534-A1A2-F4CA320B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5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B32B-05A1-47EC-AE00-EC870AB1741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4104-53E7-4534-A1A2-F4CA320B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7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B32B-05A1-47EC-AE00-EC870AB1741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4104-53E7-4534-A1A2-F4CA320B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2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B32B-05A1-47EC-AE00-EC870AB1741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4104-53E7-4534-A1A2-F4CA320B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4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B32B-05A1-47EC-AE00-EC870AB1741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4104-53E7-4534-A1A2-F4CA320B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1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B32B-05A1-47EC-AE00-EC870AB1741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4104-53E7-4534-A1A2-F4CA320B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3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B32B-05A1-47EC-AE00-EC870AB1741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4104-53E7-4534-A1A2-F4CA320B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2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B32B-05A1-47EC-AE00-EC870AB1741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4104-53E7-4534-A1A2-F4CA320B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7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1B32B-05A1-47EC-AE00-EC870AB1741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C4104-53E7-4534-A1A2-F4CA320B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0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Solutions and Solubility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PS-21 January 24,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00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Student, Beware!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4343400"/>
            <a:ext cx="77724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Just because a substance disappears when it comes in contact with a solvent, it doesn’t mean the substance dissolved.  It may have reacted.</a:t>
            </a:r>
          </a:p>
        </p:txBody>
      </p:sp>
      <p:pic>
        <p:nvPicPr>
          <p:cNvPr id="41988" name="Content Placeholder 7" descr="13_06_Figure_L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5738" y="1249363"/>
            <a:ext cx="6316662" cy="3017837"/>
          </a:xfrm>
        </p:spPr>
      </p:pic>
      <p:sp>
        <p:nvSpPr>
          <p:cNvPr id="41989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570021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Student, Beware!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4572000"/>
            <a:ext cx="8229600" cy="1905000"/>
          </a:xfrm>
        </p:spPr>
        <p:txBody>
          <a:bodyPr/>
          <a:lstStyle/>
          <a:p>
            <a:r>
              <a:rPr lang="en-US" sz="2400"/>
              <a:t>Dissolution is a physical change—you can get back the original solute by evaporating the solvent.</a:t>
            </a:r>
          </a:p>
          <a:p>
            <a:r>
              <a:rPr lang="en-US" sz="2400"/>
              <a:t>If you can’t get it back, the substance didn’t dissolve, it reacted.</a:t>
            </a:r>
          </a:p>
        </p:txBody>
      </p:sp>
      <p:sp>
        <p:nvSpPr>
          <p:cNvPr id="44036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  <p:pic>
        <p:nvPicPr>
          <p:cNvPr id="44037" name="Content Placeholder 7" descr="13_06_Figure_L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5738" y="1401763"/>
            <a:ext cx="6316662" cy="3017837"/>
          </a:xfrm>
        </p:spPr>
      </p:pic>
    </p:spTree>
    <p:extLst>
      <p:ext uri="{BB962C8B-B14F-4D97-AF65-F5344CB8AC3E}">
        <p14:creationId xmlns:p14="http://schemas.microsoft.com/office/powerpoint/2010/main" val="32938231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Types of Solutions</a:t>
            </a: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905000"/>
            <a:ext cx="4038600" cy="4114800"/>
          </a:xfrm>
        </p:spPr>
        <p:txBody>
          <a:bodyPr/>
          <a:lstStyle/>
          <a:p>
            <a:r>
              <a:rPr lang="en-US" sz="2800"/>
              <a:t>Saturated</a:t>
            </a:r>
          </a:p>
          <a:p>
            <a:pPr lvl="1"/>
            <a:r>
              <a:rPr lang="en-US" sz="2400"/>
              <a:t>In a </a:t>
            </a:r>
            <a:r>
              <a:rPr lang="en-US" sz="2400" b="1"/>
              <a:t>saturated</a:t>
            </a:r>
            <a:r>
              <a:rPr lang="en-US" sz="2400"/>
              <a:t> solution, the solvent holds as much solute as is possible at that temperature.</a:t>
            </a:r>
          </a:p>
          <a:p>
            <a:pPr lvl="1"/>
            <a:r>
              <a:rPr lang="en-US" sz="2400"/>
              <a:t>Dissolved solute is in dynamic equilibrium with solid solute particles.</a:t>
            </a:r>
          </a:p>
        </p:txBody>
      </p:sp>
      <p:pic>
        <p:nvPicPr>
          <p:cNvPr id="46084" name="Content Placeholder 6" descr="13_08_Figure_L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682" b="-30682"/>
          <a:stretch>
            <a:fillRect/>
          </a:stretch>
        </p:blipFill>
        <p:spPr>
          <a:xfrm>
            <a:off x="228600" y="1371600"/>
            <a:ext cx="4724400" cy="5102225"/>
          </a:xfrm>
        </p:spPr>
      </p:pic>
      <p:sp>
        <p:nvSpPr>
          <p:cNvPr id="46085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005546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Types of Solutions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828800"/>
            <a:ext cx="3810000" cy="4114800"/>
          </a:xfrm>
        </p:spPr>
        <p:txBody>
          <a:bodyPr/>
          <a:lstStyle/>
          <a:p>
            <a:r>
              <a:rPr lang="en-US" sz="2800"/>
              <a:t>Unsaturated</a:t>
            </a:r>
          </a:p>
          <a:p>
            <a:pPr lvl="1"/>
            <a:r>
              <a:rPr lang="en-US" sz="2400"/>
              <a:t>If a solution is </a:t>
            </a:r>
            <a:r>
              <a:rPr lang="en-US" sz="2400" b="1"/>
              <a:t>unsaturated</a:t>
            </a:r>
            <a:r>
              <a:rPr lang="en-US" sz="2400"/>
              <a:t>, less solute than can dissolve in the solvent at that temperature is dissolved in the solvent.</a:t>
            </a:r>
          </a:p>
        </p:txBody>
      </p:sp>
      <p:pic>
        <p:nvPicPr>
          <p:cNvPr id="48132" name="Content Placeholder 6" descr="13_03_Figure_L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b="2815"/>
          <a:stretch>
            <a:fillRect/>
          </a:stretch>
        </p:blipFill>
        <p:spPr>
          <a:xfrm>
            <a:off x="4038600" y="1981200"/>
            <a:ext cx="4876800" cy="3673475"/>
          </a:xfrm>
        </p:spPr>
      </p:pic>
      <p:sp>
        <p:nvSpPr>
          <p:cNvPr id="48133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531456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Types of Solutions</a:t>
            </a: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781425"/>
            <a:ext cx="7772400" cy="281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Supersaturated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 </a:t>
            </a:r>
            <a:r>
              <a:rPr lang="en-US" sz="2400" b="1"/>
              <a:t>supersaturated</a:t>
            </a:r>
            <a:r>
              <a:rPr lang="en-US" sz="2400"/>
              <a:t> solutions, the solvent holds more solute than is normally possible at that temperature.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These solutions are unstable; crystallization can usually be stimulated by adding a “seed crystal” or scratching the side of the flask.</a:t>
            </a:r>
          </a:p>
        </p:txBody>
      </p:sp>
      <p:pic>
        <p:nvPicPr>
          <p:cNvPr id="50180" name="Content Placeholder 6" descr="13_09_Figure_L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477" r="-46477"/>
          <a:stretch>
            <a:fillRect/>
          </a:stretch>
        </p:blipFill>
        <p:spPr>
          <a:xfrm>
            <a:off x="457200" y="1219200"/>
            <a:ext cx="8274050" cy="2514600"/>
          </a:xfrm>
        </p:spPr>
      </p:pic>
      <p:sp>
        <p:nvSpPr>
          <p:cNvPr id="50181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474574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Gases in Solution</a:t>
            </a:r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29200" y="1676400"/>
            <a:ext cx="3810000" cy="4114800"/>
          </a:xfrm>
        </p:spPr>
        <p:txBody>
          <a:bodyPr/>
          <a:lstStyle/>
          <a:p>
            <a:r>
              <a:rPr lang="en-US" sz="2800"/>
              <a:t>The solubility of liquids and solids does not change appreciably with pressure.</a:t>
            </a:r>
          </a:p>
          <a:p>
            <a:r>
              <a:rPr lang="en-US" sz="2800"/>
              <a:t>But the solubility of a gas in a liquid is directly proportional to its pressure.</a:t>
            </a:r>
          </a:p>
        </p:txBody>
      </p:sp>
      <p:pic>
        <p:nvPicPr>
          <p:cNvPr id="62468" name="Content Placeholder 6" descr="13_15_Figure_L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52" r="-9952"/>
          <a:stretch>
            <a:fillRect/>
          </a:stretch>
        </p:blipFill>
        <p:spPr>
          <a:xfrm>
            <a:off x="485775" y="1524000"/>
            <a:ext cx="4162425" cy="4495800"/>
          </a:xfrm>
        </p:spPr>
      </p:pic>
      <p:sp>
        <p:nvSpPr>
          <p:cNvPr id="62469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791869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Henry’s Law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295400"/>
            <a:ext cx="4267200" cy="5257800"/>
          </a:xfrm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sz="2800" i="1"/>
              <a:t>S</a:t>
            </a:r>
            <a:r>
              <a:rPr lang="en-US" sz="2800" i="1" baseline="-25000"/>
              <a:t>g</a:t>
            </a:r>
            <a:r>
              <a:rPr lang="en-US" sz="2800"/>
              <a:t> = </a:t>
            </a:r>
            <a:r>
              <a:rPr lang="en-US" sz="2800" i="1"/>
              <a:t>kP</a:t>
            </a:r>
            <a:r>
              <a:rPr lang="en-US" sz="2800" i="1" baseline="-25000"/>
              <a:t>g</a:t>
            </a:r>
            <a:r>
              <a:rPr lang="en-US" sz="2800" i="1"/>
              <a:t>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800"/>
              <a:t>where</a:t>
            </a:r>
          </a:p>
          <a:p>
            <a:r>
              <a:rPr lang="en-US" sz="2800" i="1"/>
              <a:t>S</a:t>
            </a:r>
            <a:r>
              <a:rPr lang="en-US" sz="2800" i="1" baseline="-25000"/>
              <a:t>g</a:t>
            </a:r>
            <a:r>
              <a:rPr lang="en-US" sz="2800"/>
              <a:t> is the solubility of the gas,</a:t>
            </a:r>
          </a:p>
          <a:p>
            <a:r>
              <a:rPr lang="en-US" sz="2800" i="1"/>
              <a:t>k</a:t>
            </a:r>
            <a:r>
              <a:rPr lang="en-US" sz="2800"/>
              <a:t> is the Henry’s Law constant for that gas in that solvent, and</a:t>
            </a:r>
          </a:p>
          <a:p>
            <a:r>
              <a:rPr lang="en-US" sz="2800" i="1"/>
              <a:t>P</a:t>
            </a:r>
            <a:r>
              <a:rPr lang="en-US" sz="2800" i="1" baseline="-25000"/>
              <a:t>g</a:t>
            </a:r>
            <a:r>
              <a:rPr lang="en-US" sz="2800"/>
              <a:t> is the partial pressure of the gas above the liquid.</a:t>
            </a:r>
            <a:endParaRPr lang="en-US" sz="2800" i="1"/>
          </a:p>
        </p:txBody>
      </p:sp>
      <p:pic>
        <p:nvPicPr>
          <p:cNvPr id="64516" name="Content Placeholder 6" descr="13_16_Figure_L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50" b="-2350"/>
          <a:stretch>
            <a:fillRect/>
          </a:stretch>
        </p:blipFill>
        <p:spPr>
          <a:xfrm>
            <a:off x="4648200" y="1804988"/>
            <a:ext cx="4114800" cy="4443412"/>
          </a:xfrm>
        </p:spPr>
      </p:pic>
      <p:sp>
        <p:nvSpPr>
          <p:cNvPr id="64517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340672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Temperature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371600"/>
            <a:ext cx="38100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The </a:t>
            </a:r>
            <a:r>
              <a:rPr lang="en-US" sz="2800" dirty="0" smtClean="0"/>
              <a:t>solubility of gases decreases with increasing temperature.</a:t>
            </a:r>
            <a:endParaRPr lang="en-US" sz="2800" dirty="0"/>
          </a:p>
          <a:p>
            <a:pPr lvl="1"/>
            <a:r>
              <a:rPr lang="en-US" sz="2400" dirty="0"/>
              <a:t>Carbonated soft drinks are more “bubbly” if stored in the refrigerator.</a:t>
            </a:r>
          </a:p>
          <a:p>
            <a:pPr lvl="1"/>
            <a:r>
              <a:rPr lang="en-US" sz="2400" dirty="0"/>
              <a:t>Warm lakes have less O</a:t>
            </a:r>
            <a:r>
              <a:rPr lang="en-US" sz="2400" baseline="-25000" dirty="0"/>
              <a:t>2</a:t>
            </a:r>
            <a:r>
              <a:rPr lang="en-US" sz="2400" dirty="0"/>
              <a:t> dissolved in them than cool lakes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Heated water becomes cloudy as bubbles of air form as solubility of gases in air decreases</a:t>
            </a:r>
            <a:endParaRPr lang="en-US" sz="2400" dirty="0"/>
          </a:p>
        </p:txBody>
      </p:sp>
      <p:pic>
        <p:nvPicPr>
          <p:cNvPr id="68612" name="Content Placeholder 6" descr="13_19_Figure_L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49" b="-3349"/>
          <a:stretch>
            <a:fillRect/>
          </a:stretch>
        </p:blipFill>
        <p:spPr>
          <a:xfrm>
            <a:off x="4648200" y="1570038"/>
            <a:ext cx="4191000" cy="4525962"/>
          </a:xfrm>
        </p:spPr>
      </p:pic>
      <p:sp>
        <p:nvSpPr>
          <p:cNvPr id="68613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139890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Temperature</a:t>
            </a:r>
          </a:p>
        </p:txBody>
      </p:sp>
      <p:sp>
        <p:nvSpPr>
          <p:cNvPr id="6656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Generally, the solubility of solid solutes in liquid solvents increases with increasing temperature.</a:t>
            </a:r>
          </a:p>
        </p:txBody>
      </p:sp>
      <p:pic>
        <p:nvPicPr>
          <p:cNvPr id="66564" name="Content Placeholder 6" descr="13_18_Figure_L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99" b="-3799"/>
          <a:stretch>
            <a:fillRect/>
          </a:stretch>
        </p:blipFill>
        <p:spPr>
          <a:xfrm>
            <a:off x="403225" y="1676400"/>
            <a:ext cx="4092575" cy="4419600"/>
          </a:xfrm>
        </p:spPr>
      </p:pic>
      <p:sp>
        <p:nvSpPr>
          <p:cNvPr id="66565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766747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2012 Pearson Education, Inc.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in Solution</a:t>
            </a:r>
            <a:endParaRPr lang="en-US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676400"/>
            <a:ext cx="4419600" cy="5029200"/>
          </a:xfrm>
        </p:spPr>
        <p:txBody>
          <a:bodyPr/>
          <a:lstStyle/>
          <a:p>
            <a:r>
              <a:rPr lang="en-US" sz="2800"/>
              <a:t>An </a:t>
            </a:r>
            <a:r>
              <a:rPr lang="en-US" sz="2800" b="1"/>
              <a:t>electrolyte</a:t>
            </a:r>
            <a:r>
              <a:rPr lang="en-US" sz="2800"/>
              <a:t> is a  substance that dissociates into ions when dissolved in water.</a:t>
            </a:r>
          </a:p>
          <a:p>
            <a:r>
              <a:rPr lang="en-US" sz="2800"/>
              <a:t>A</a:t>
            </a:r>
            <a:r>
              <a:rPr lang="en-US" sz="2800">
                <a:solidFill>
                  <a:schemeClr val="accent2"/>
                </a:solidFill>
              </a:rPr>
              <a:t> </a:t>
            </a:r>
            <a:r>
              <a:rPr lang="en-US" sz="2800" b="1"/>
              <a:t>nonelectrolyte</a:t>
            </a:r>
            <a:r>
              <a:rPr lang="en-US" sz="2800"/>
              <a:t> may dissolve in water, but it does not dissociate into ions when it does so.</a:t>
            </a:r>
          </a:p>
        </p:txBody>
      </p:sp>
      <p:pic>
        <p:nvPicPr>
          <p:cNvPr id="159751" name="Picture 7" descr="04_03_FigureB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066800"/>
            <a:ext cx="3522662" cy="538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064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25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2012 Pearson Education, Inc.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Electrolytes and Nonelectrolytes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267200" y="3429000"/>
            <a:ext cx="3505200" cy="2362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Soluble ionic compounds tend to be electrolytes.</a:t>
            </a:r>
          </a:p>
        </p:txBody>
      </p:sp>
      <p:pic>
        <p:nvPicPr>
          <p:cNvPr id="13335" name="Picture 23" descr="04_03_Tabl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52525"/>
            <a:ext cx="85344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6" name="Picture 24" descr="04_03_FigureA_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3124200" cy="30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259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2012 Pearson Education, Inc.</a:t>
            </a:r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Electrolytes and Nonelectrolytes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419600" y="3352800"/>
            <a:ext cx="3505200" cy="2743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Molecular compounds tend to be nonelectrolytes, except for acids and bases.</a:t>
            </a:r>
          </a:p>
        </p:txBody>
      </p:sp>
      <p:pic>
        <p:nvPicPr>
          <p:cNvPr id="161800" name="Picture 8" descr="04_03_Tabl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52525"/>
            <a:ext cx="85344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801" name="Picture 9" descr="04_03_FigureB_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3429000"/>
            <a:ext cx="1976437" cy="30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6321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2012 Pearson Education, Inc.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Electrolytes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A </a:t>
            </a:r>
            <a:r>
              <a:rPr lang="en-US" sz="2800" b="1"/>
              <a:t>strong electrolyte</a:t>
            </a:r>
            <a:r>
              <a:rPr lang="en-US" sz="2800"/>
              <a:t> dissociates completely when dissolved in water.</a:t>
            </a:r>
          </a:p>
          <a:p>
            <a:r>
              <a:rPr lang="en-US" sz="2800"/>
              <a:t>A </a:t>
            </a:r>
            <a:r>
              <a:rPr lang="en-US" sz="2800" b="1"/>
              <a:t>weak electrolyte</a:t>
            </a:r>
            <a:r>
              <a:rPr lang="en-US" sz="2800"/>
              <a:t> only dissociates partially when dissolved in water.</a:t>
            </a:r>
          </a:p>
        </p:txBody>
      </p:sp>
      <p:pic>
        <p:nvPicPr>
          <p:cNvPr id="21517" name="Picture 13" descr="04_02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144588"/>
            <a:ext cx="7620000" cy="30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slides are from or adapted from the Instructors Resource CD to accompany Brown, </a:t>
            </a:r>
            <a:r>
              <a:rPr lang="en-US" dirty="0" err="1" smtClean="0"/>
              <a:t>LeMay</a:t>
            </a:r>
            <a:r>
              <a:rPr lang="en-US" dirty="0" smtClean="0"/>
              <a:t>, </a:t>
            </a:r>
            <a:r>
              <a:rPr lang="en-US" dirty="0" err="1" smtClean="0"/>
              <a:t>Bursten</a:t>
            </a:r>
            <a:r>
              <a:rPr lang="en-US" dirty="0" smtClean="0"/>
              <a:t>, Murphy, and Woodward, </a:t>
            </a:r>
            <a:r>
              <a:rPr lang="en-US" dirty="0" err="1" smtClean="0"/>
              <a:t>Chemistry:The</a:t>
            </a:r>
            <a:r>
              <a:rPr lang="en-US" dirty="0" smtClean="0"/>
              <a:t> Central Science, 12 </a:t>
            </a:r>
            <a:r>
              <a:rPr lang="en-US" dirty="0" err="1" smtClean="0"/>
              <a:t>th</a:t>
            </a:r>
            <a:r>
              <a:rPr lang="en-US" dirty="0" smtClean="0"/>
              <a:t> ed., Prentice Hall,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84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Solutions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r>
              <a:rPr lang="en-US" sz="2800" b="1"/>
              <a:t>Solutions </a:t>
            </a:r>
            <a:r>
              <a:rPr lang="en-US" sz="2800"/>
              <a:t>are homogeneous mixtures of two or more pure substances.</a:t>
            </a:r>
          </a:p>
          <a:p>
            <a:r>
              <a:rPr lang="en-US" sz="2800"/>
              <a:t>In a solution, the </a:t>
            </a:r>
            <a:r>
              <a:rPr lang="en-US" sz="2800" b="1"/>
              <a:t>solute</a:t>
            </a:r>
            <a:r>
              <a:rPr lang="en-US" sz="2800"/>
              <a:t> is dispersed uniformly throughout the </a:t>
            </a:r>
            <a:r>
              <a:rPr lang="en-US" sz="2800" b="1"/>
              <a:t>solvent</a:t>
            </a:r>
            <a:r>
              <a:rPr lang="en-US" sz="2800"/>
              <a:t>.</a:t>
            </a:r>
          </a:p>
        </p:txBody>
      </p:sp>
      <p:pic>
        <p:nvPicPr>
          <p:cNvPr id="21508" name="Content Placeholder 6" descr="13_08_Figure_L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682" b="-30682"/>
          <a:stretch>
            <a:fillRect/>
          </a:stretch>
        </p:blipFill>
        <p:spPr>
          <a:xfrm>
            <a:off x="304800" y="1752600"/>
            <a:ext cx="4114800" cy="4443413"/>
          </a:xfrm>
        </p:spPr>
      </p:pic>
      <p:sp>
        <p:nvSpPr>
          <p:cNvPr id="21509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818245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Solutions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The intermolecular forces between solute and solvent particles must be strong enough to compete with those between solute particles and those between solvent particles.</a:t>
            </a:r>
          </a:p>
        </p:txBody>
      </p:sp>
      <p:pic>
        <p:nvPicPr>
          <p:cNvPr id="23556" name="Content Placeholder 6" descr="13_03_Figure_L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88" r="-25488"/>
          <a:stretch>
            <a:fillRect/>
          </a:stretch>
        </p:blipFill>
        <p:spPr>
          <a:xfrm>
            <a:off x="685800" y="1295400"/>
            <a:ext cx="7772400" cy="2743200"/>
          </a:xfrm>
        </p:spPr>
      </p:pic>
      <p:sp>
        <p:nvSpPr>
          <p:cNvPr id="23557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210723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How Does a Solution Form?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42900" y="1447800"/>
            <a:ext cx="8458200" cy="1143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As a solution forms, the solvent pulls solute particles apart and surrounds, or </a:t>
            </a:r>
            <a:r>
              <a:rPr lang="en-US" sz="2800" b="1"/>
              <a:t>solvates</a:t>
            </a:r>
            <a:r>
              <a:rPr lang="en-US" sz="2800"/>
              <a:t>, them.</a:t>
            </a:r>
          </a:p>
        </p:txBody>
      </p:sp>
      <p:sp>
        <p:nvSpPr>
          <p:cNvPr id="25604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  <p:pic>
        <p:nvPicPr>
          <p:cNvPr id="25605" name="Picture 6" descr="13_03_Figure_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71628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1065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Energy Changes in Solution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00200"/>
            <a:ext cx="4267200" cy="4876800"/>
          </a:xfrm>
        </p:spPr>
        <p:txBody>
          <a:bodyPr/>
          <a:lstStyle/>
          <a:p>
            <a:r>
              <a:rPr lang="en-US" sz="2800"/>
              <a:t>Simply put, three processes affect the energetics of solution:</a:t>
            </a:r>
          </a:p>
          <a:p>
            <a:pPr lvl="1"/>
            <a:r>
              <a:rPr lang="en-US" sz="2400"/>
              <a:t>Separation of solute particles,</a:t>
            </a:r>
          </a:p>
          <a:p>
            <a:pPr lvl="1"/>
            <a:r>
              <a:rPr lang="en-US" sz="2400"/>
              <a:t>Separation of solvent particles,</a:t>
            </a:r>
          </a:p>
          <a:p>
            <a:pPr lvl="1"/>
            <a:r>
              <a:rPr lang="en-US" sz="2400"/>
              <a:t>New interactions between solute and solvent.</a:t>
            </a:r>
          </a:p>
        </p:txBody>
      </p:sp>
      <p:pic>
        <p:nvPicPr>
          <p:cNvPr id="29700" name="Content Placeholder 6" descr="13_04_Figure_L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70" r="50000" b="-9770"/>
          <a:stretch>
            <a:fillRect/>
          </a:stretch>
        </p:blipFill>
        <p:spPr>
          <a:xfrm>
            <a:off x="4572000" y="1600200"/>
            <a:ext cx="3956050" cy="4114800"/>
          </a:xfrm>
        </p:spPr>
      </p:pic>
      <p:sp>
        <p:nvSpPr>
          <p:cNvPr id="29701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983062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Energy Changes in Solution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81600" y="19812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The enthalpy change of the overall process depends on </a:t>
            </a:r>
            <a:r>
              <a:rPr lang="en-US" sz="2800">
                <a:latin typeface="Symbol" pitchFamily="18" charset="2"/>
                <a:sym typeface="Symbol" pitchFamily="18" charset="2"/>
              </a:rPr>
              <a:t></a:t>
            </a:r>
            <a:r>
              <a:rPr lang="en-US" sz="2800" i="1"/>
              <a:t>H</a:t>
            </a:r>
            <a:r>
              <a:rPr lang="en-US" sz="2800"/>
              <a:t> for each of these steps.</a:t>
            </a:r>
          </a:p>
        </p:txBody>
      </p:sp>
      <p:sp>
        <p:nvSpPr>
          <p:cNvPr id="31748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  <p:pic>
        <p:nvPicPr>
          <p:cNvPr id="31749" name="Content Placeholder 6" descr="13_04_Figure_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70" r="50000" b="-9770"/>
          <a:stretch>
            <a:fillRect/>
          </a:stretch>
        </p:blipFill>
        <p:spPr bwMode="auto">
          <a:xfrm>
            <a:off x="762000" y="1676400"/>
            <a:ext cx="39560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8256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Why Do Endothermic Processes Occur?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	Yet we know that in some processes, like the dissolution of NH</a:t>
            </a:r>
            <a:r>
              <a:rPr lang="en-US" sz="2800" baseline="-25000" dirty="0"/>
              <a:t>4</a:t>
            </a:r>
            <a:r>
              <a:rPr lang="en-US" sz="2800" dirty="0"/>
              <a:t>NO</a:t>
            </a:r>
            <a:r>
              <a:rPr lang="en-US" sz="2800" baseline="-25000" dirty="0"/>
              <a:t>3</a:t>
            </a:r>
            <a:r>
              <a:rPr lang="en-US" sz="2800" dirty="0"/>
              <a:t> in water, heat is absorbed, not released.</a:t>
            </a:r>
          </a:p>
        </p:txBody>
      </p:sp>
      <p:sp>
        <p:nvSpPr>
          <p:cNvPr id="35844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495800" y="1981200"/>
            <a:ext cx="4267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800" smtClean="0"/>
              <a:t>	The reason is that increasing the disorder or randomness (known as </a:t>
            </a:r>
            <a:r>
              <a:rPr lang="en-US" sz="2800" b="1" smtClean="0"/>
              <a:t>entropy</a:t>
            </a:r>
            <a:r>
              <a:rPr lang="en-US" sz="2800" smtClean="0"/>
              <a:t>) of a system tends to lower the energy of the system.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06307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Enthalpy Is Only Part of the Picture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09800" y="1981200"/>
            <a:ext cx="4267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	So even though enthalpy may increase, the overall energy of the system can still decrease if the system becomes more disordered.</a:t>
            </a:r>
          </a:p>
        </p:txBody>
      </p:sp>
      <p:sp>
        <p:nvSpPr>
          <p:cNvPr id="39940" name="Rectangle 15"/>
          <p:cNvSpPr txBox="1">
            <a:spLocks noChangeArrowheads="1"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ctr"/>
            <a:r>
              <a:rPr lang="en-US" sz="1400">
                <a:solidFill>
                  <a:srgbClr val="808080"/>
                </a:solidFill>
                <a:latin typeface="Times New Roman" pitchFamily="18" charset="0"/>
                <a:cs typeface="Arial" charset="0"/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6768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627</Words>
  <Application>Microsoft Office PowerPoint</Application>
  <PresentationFormat>On-screen Show (4:3)</PresentationFormat>
  <Paragraphs>106</Paragraphs>
  <Slides>23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Solutions and Solubility</vt:lpstr>
      <vt:lpstr>PowerPoint Presentation</vt:lpstr>
      <vt:lpstr>Solutions</vt:lpstr>
      <vt:lpstr>Solutions</vt:lpstr>
      <vt:lpstr>How Does a Solution Form?</vt:lpstr>
      <vt:lpstr>Energy Changes in Solution</vt:lpstr>
      <vt:lpstr>Energy Changes in Solution</vt:lpstr>
      <vt:lpstr>Why Do Endothermic Processes Occur?</vt:lpstr>
      <vt:lpstr>Enthalpy Is Only Part of the Picture</vt:lpstr>
      <vt:lpstr>Student, Beware!</vt:lpstr>
      <vt:lpstr>Student, Beware!</vt:lpstr>
      <vt:lpstr>Types of Solutions</vt:lpstr>
      <vt:lpstr>Types of Solutions</vt:lpstr>
      <vt:lpstr>Types of Solutions</vt:lpstr>
      <vt:lpstr>Gases in Solution</vt:lpstr>
      <vt:lpstr>Henry’s Law</vt:lpstr>
      <vt:lpstr>Temperature</vt:lpstr>
      <vt:lpstr>Temperature</vt:lpstr>
      <vt:lpstr>Behavior in Solution</vt:lpstr>
      <vt:lpstr>Electrolytes and Nonelectrolytes</vt:lpstr>
      <vt:lpstr>Electrolytes and Nonelectrolytes</vt:lpstr>
      <vt:lpstr>Electrolytes</vt:lpstr>
      <vt:lpstr>Acknowledgement</vt:lpstr>
    </vt:vector>
  </TitlesOfParts>
  <Company>The University of Alabama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Solutions and Solubility</dc:title>
  <dc:creator>as</dc:creator>
  <cp:lastModifiedBy>Windows User</cp:lastModifiedBy>
  <cp:revision>5</cp:revision>
  <dcterms:created xsi:type="dcterms:W3CDTF">2013-12-10T15:48:01Z</dcterms:created>
  <dcterms:modified xsi:type="dcterms:W3CDTF">2013-12-10T17:28:17Z</dcterms:modified>
</cp:coreProperties>
</file>