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3DCA-EA63-457C-8AAE-4AB5259C9E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DB4B-7E56-4371-B43C-AAF96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D31CE-748E-4BBE-9697-CB2528BB9181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17801-1E15-4DEF-90CD-E047A117A9CA}" type="slidenum">
              <a:rPr lang="en-US"/>
              <a:pPr/>
              <a:t>12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DE70E-47D4-4C06-BAB4-B8C86F3BA351}" type="slidenum">
              <a:rPr lang="en-US"/>
              <a:pPr/>
              <a:t>13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 6/21/10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BEF2C-42C3-4A44-A448-EDA785BBA0E5}" type="slidenum">
              <a:rPr lang="en-US"/>
              <a:pPr/>
              <a:t>14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C49BD-EA2B-4249-9234-2BAA85175416}" type="slidenum">
              <a:rPr lang="en-US"/>
              <a:pPr/>
              <a:t>15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C4B7416-2553-42C6-B504-B1555EDECD1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C69580B-4861-42DE-81B4-F5373F5EC8F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6548A01-0E85-47DC-ACEE-5105486FDA6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0F9E9DF-45D2-4749-83D4-C17D491BF32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BBA09B7-F77C-497E-B1BE-851179F2E70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7BFA6-AD7A-4C5E-8D93-F91FBB4FBA40}" type="slidenum">
              <a:rPr lang="en-US"/>
              <a:pPr/>
              <a:t>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B508656-D116-4E33-B789-3436ED166C0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E58852E-3501-4C61-AEC5-D67E64603B3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DCF87BD-7A9E-4B48-8D65-B8D496208F6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5F96460-BCD9-4B3B-A321-F8ABD9E41B0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5FD9BB8-27DE-49BE-BC50-8F2166FE1DF5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1227CF3-9179-4940-BA94-85486524D46A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CE0FA51-7091-4E66-9490-C6D5813BE95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48" charset="-128"/>
              </a:rPr>
              <a:t>Add problem(s) after this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3806D-86CE-400F-B15B-B1C1E7AD0754}" type="slidenum">
              <a:rPr lang="en-US"/>
              <a:pPr/>
              <a:t>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722A5-07A2-4FFC-85CF-2ED8F5F45735}" type="slidenum">
              <a:rPr lang="en-US"/>
              <a:pPr/>
              <a:t>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38EFF-57D4-4148-ADC1-00C7A1ECF072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853AF-3ED8-4A38-BA34-66D931009868}" type="slidenum">
              <a:rPr lang="en-US"/>
              <a:pPr/>
              <a:t>7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B5B06-F17D-4F36-AD43-2271EDB6C3C4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D5FE2-8093-40BE-85C2-1691A931D170}" type="slidenum">
              <a:rPr lang="en-US"/>
              <a:pPr/>
              <a:t>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4B5EB-27CE-49E2-A403-762F52B7E024}" type="slidenum">
              <a:rPr lang="en-US"/>
              <a:pPr/>
              <a:t>10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8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1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1395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4228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393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316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5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2C08-4B19-4618-BB1F-E084A1E7D34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3FB9B-2626-49F6-9D7C-72022429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Kinetic-Molecular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PS-21 November 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Effusion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029200"/>
            <a:ext cx="77724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difference in the  rates of effusion for helium and nitrogen, for example, explains why a helium balloon would deflate faster.</a:t>
            </a:r>
          </a:p>
        </p:txBody>
      </p:sp>
      <p:pic>
        <p:nvPicPr>
          <p:cNvPr id="109577" name="Picture 9" descr="10_20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240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33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Diffusion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</a:t>
            </a:r>
            <a:r>
              <a:rPr lang="en-US" b="1"/>
              <a:t>Diffusion</a:t>
            </a:r>
            <a:r>
              <a:rPr lang="en-US"/>
              <a:t> is the spread of one substance throughout a space or throughout a second substance.</a:t>
            </a:r>
          </a:p>
        </p:txBody>
      </p:sp>
      <p:pic>
        <p:nvPicPr>
          <p:cNvPr id="54285" name="Picture 13" descr="10_2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705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85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Graham's Law</a:t>
            </a:r>
          </a:p>
        </p:txBody>
      </p:sp>
      <p:grpSp>
        <p:nvGrpSpPr>
          <p:cNvPr id="111649" name="Group 33"/>
          <p:cNvGrpSpPr>
            <a:grpSpLocks/>
          </p:cNvGrpSpPr>
          <p:nvPr/>
        </p:nvGrpSpPr>
        <p:grpSpPr bwMode="auto">
          <a:xfrm>
            <a:off x="3494088" y="1524000"/>
            <a:ext cx="2173287" cy="579438"/>
            <a:chOff x="2311" y="1085"/>
            <a:chExt cx="1159" cy="365"/>
          </a:xfrm>
        </p:grpSpPr>
        <p:sp>
          <p:nvSpPr>
            <p:cNvPr id="111619" name="Text Box 3"/>
            <p:cNvSpPr txBox="1">
              <a:spLocks noChangeArrowheads="1"/>
            </p:cNvSpPr>
            <p:nvPr/>
          </p:nvSpPr>
          <p:spPr bwMode="auto">
            <a:xfrm>
              <a:off x="2311" y="1085"/>
              <a:ext cx="44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KE</a:t>
              </a:r>
              <a:r>
                <a:rPr lang="en-US" sz="3200" baseline="-25000"/>
                <a:t>1</a:t>
              </a:r>
              <a:endParaRPr lang="en-US" sz="3200" i="1"/>
            </a:p>
          </p:txBody>
        </p:sp>
        <p:sp>
          <p:nvSpPr>
            <p:cNvPr id="111620" name="Text Box 4"/>
            <p:cNvSpPr txBox="1">
              <a:spLocks noChangeArrowheads="1"/>
            </p:cNvSpPr>
            <p:nvPr/>
          </p:nvSpPr>
          <p:spPr bwMode="auto">
            <a:xfrm>
              <a:off x="3024" y="1085"/>
              <a:ext cx="44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KE</a:t>
              </a:r>
              <a:r>
                <a:rPr lang="en-US" sz="3200" baseline="-25000"/>
                <a:t>2</a:t>
              </a:r>
              <a:endParaRPr lang="en-US" sz="3200" i="1"/>
            </a:p>
          </p:txBody>
        </p:sp>
        <p:sp>
          <p:nvSpPr>
            <p:cNvPr id="111621" name="Text Box 5"/>
            <p:cNvSpPr txBox="1">
              <a:spLocks noChangeArrowheads="1"/>
            </p:cNvSpPr>
            <p:nvPr/>
          </p:nvSpPr>
          <p:spPr bwMode="auto">
            <a:xfrm>
              <a:off x="2768" y="1085"/>
              <a:ext cx="2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  <p:grpSp>
        <p:nvGrpSpPr>
          <p:cNvPr id="111650" name="Group 34"/>
          <p:cNvGrpSpPr>
            <a:grpSpLocks/>
          </p:cNvGrpSpPr>
          <p:nvPr/>
        </p:nvGrpSpPr>
        <p:grpSpPr bwMode="auto">
          <a:xfrm>
            <a:off x="2678113" y="2424113"/>
            <a:ext cx="3962400" cy="669925"/>
            <a:chOff x="1872" y="1426"/>
            <a:chExt cx="2112" cy="422"/>
          </a:xfrm>
        </p:grpSpPr>
        <p:sp>
          <p:nvSpPr>
            <p:cNvPr id="111623" name="Text Box 7"/>
            <p:cNvSpPr txBox="1">
              <a:spLocks noChangeArrowheads="1"/>
            </p:cNvSpPr>
            <p:nvPr/>
          </p:nvSpPr>
          <p:spPr bwMode="auto">
            <a:xfrm>
              <a:off x="1872" y="1426"/>
              <a:ext cx="89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1/2 </a:t>
              </a:r>
              <a:r>
                <a:rPr lang="en-US" sz="3200" i="1"/>
                <a:t>m</a:t>
              </a:r>
              <a:r>
                <a:rPr lang="en-US" sz="3200" baseline="-25000"/>
                <a:t>1</a:t>
              </a:r>
              <a:r>
                <a:rPr lang="en-US" sz="3200" i="1"/>
                <a:t>v</a:t>
              </a:r>
              <a:r>
                <a:rPr lang="en-US" sz="3200" baseline="-25000"/>
                <a:t>1</a:t>
              </a:r>
              <a:r>
                <a:rPr lang="en-US" sz="3200" baseline="30000"/>
                <a:t>2</a:t>
              </a:r>
              <a:endParaRPr lang="en-US" sz="3200"/>
            </a:p>
          </p:txBody>
        </p:sp>
        <p:sp>
          <p:nvSpPr>
            <p:cNvPr id="111624" name="Text Box 8"/>
            <p:cNvSpPr txBox="1">
              <a:spLocks noChangeArrowheads="1"/>
            </p:cNvSpPr>
            <p:nvPr/>
          </p:nvSpPr>
          <p:spPr bwMode="auto">
            <a:xfrm>
              <a:off x="3024" y="1483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/>
                <a:t>1/2 </a:t>
              </a:r>
              <a:r>
                <a:rPr lang="en-US" sz="3200" i="1"/>
                <a:t>m</a:t>
              </a:r>
              <a:r>
                <a:rPr lang="en-US" sz="3200" baseline="-25000"/>
                <a:t>2</a:t>
              </a:r>
              <a:r>
                <a:rPr lang="en-US" sz="3200" i="1"/>
                <a:t>v</a:t>
              </a:r>
              <a:r>
                <a:rPr lang="en-US" sz="3200" baseline="-25000"/>
                <a:t>2</a:t>
              </a:r>
              <a:r>
                <a:rPr lang="en-US" sz="3200" baseline="30000"/>
                <a:t>2</a:t>
              </a:r>
              <a:endParaRPr lang="en-US" sz="3200"/>
            </a:p>
          </p:txBody>
        </p:sp>
        <p:sp>
          <p:nvSpPr>
            <p:cNvPr id="111625" name="Text Box 9"/>
            <p:cNvSpPr txBox="1">
              <a:spLocks noChangeArrowheads="1"/>
            </p:cNvSpPr>
            <p:nvPr/>
          </p:nvSpPr>
          <p:spPr bwMode="auto">
            <a:xfrm>
              <a:off x="2768" y="1426"/>
              <a:ext cx="2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  <p:grpSp>
        <p:nvGrpSpPr>
          <p:cNvPr id="111655" name="Group 39"/>
          <p:cNvGrpSpPr>
            <a:grpSpLocks/>
          </p:cNvGrpSpPr>
          <p:nvPr/>
        </p:nvGrpSpPr>
        <p:grpSpPr bwMode="auto">
          <a:xfrm>
            <a:off x="3211513" y="3170238"/>
            <a:ext cx="2611437" cy="1052512"/>
            <a:chOff x="2023" y="1997"/>
            <a:chExt cx="1645" cy="663"/>
          </a:xfrm>
        </p:grpSpPr>
        <p:sp>
          <p:nvSpPr>
            <p:cNvPr id="111628" name="Text Box 12"/>
            <p:cNvSpPr txBox="1">
              <a:spLocks noChangeArrowheads="1"/>
            </p:cNvSpPr>
            <p:nvPr/>
          </p:nvSpPr>
          <p:spPr bwMode="auto">
            <a:xfrm>
              <a:off x="2742" y="2151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  <p:sp>
          <p:nvSpPr>
            <p:cNvPr id="111626" name="Text Box 10"/>
            <p:cNvSpPr txBox="1">
              <a:spLocks noChangeArrowheads="1"/>
            </p:cNvSpPr>
            <p:nvPr/>
          </p:nvSpPr>
          <p:spPr bwMode="auto">
            <a:xfrm>
              <a:off x="2125" y="1997"/>
              <a:ext cx="3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m</a:t>
              </a:r>
              <a:r>
                <a:rPr lang="en-US" sz="3200" baseline="-25000"/>
                <a:t>1</a:t>
              </a:r>
              <a:endParaRPr lang="en-US" sz="3200" i="1"/>
            </a:p>
          </p:txBody>
        </p:sp>
        <p:sp>
          <p:nvSpPr>
            <p:cNvPr id="111627" name="Text Box 11"/>
            <p:cNvSpPr txBox="1">
              <a:spLocks noChangeArrowheads="1"/>
            </p:cNvSpPr>
            <p:nvPr/>
          </p:nvSpPr>
          <p:spPr bwMode="auto">
            <a:xfrm>
              <a:off x="2125" y="2295"/>
              <a:ext cx="3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m</a:t>
              </a:r>
              <a:r>
                <a:rPr lang="en-US" sz="3200" baseline="-25000"/>
                <a:t>2</a:t>
              </a:r>
              <a:endParaRPr lang="en-US" sz="3200" i="1"/>
            </a:p>
          </p:txBody>
        </p:sp>
        <p:sp>
          <p:nvSpPr>
            <p:cNvPr id="111631" name="Line 15"/>
            <p:cNvSpPr>
              <a:spLocks noChangeShapeType="1"/>
            </p:cNvSpPr>
            <p:nvPr/>
          </p:nvSpPr>
          <p:spPr bwMode="auto">
            <a:xfrm>
              <a:off x="2023" y="2352"/>
              <a:ext cx="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9" name="Text Box 13"/>
            <p:cNvSpPr txBox="1">
              <a:spLocks noChangeArrowheads="1"/>
            </p:cNvSpPr>
            <p:nvPr/>
          </p:nvSpPr>
          <p:spPr bwMode="auto">
            <a:xfrm>
              <a:off x="3206" y="2007"/>
              <a:ext cx="3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  <a:r>
                <a:rPr lang="en-US" sz="3200" baseline="30000"/>
                <a:t>2</a:t>
              </a:r>
              <a:endParaRPr lang="en-US" sz="3200" i="1"/>
            </a:p>
          </p:txBody>
        </p:sp>
        <p:sp>
          <p:nvSpPr>
            <p:cNvPr id="111630" name="Text Box 14"/>
            <p:cNvSpPr txBox="1">
              <a:spLocks noChangeArrowheads="1"/>
            </p:cNvSpPr>
            <p:nvPr/>
          </p:nvSpPr>
          <p:spPr bwMode="auto">
            <a:xfrm>
              <a:off x="3204" y="2295"/>
              <a:ext cx="3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  <a:r>
                <a:rPr lang="en-US" sz="3200" baseline="30000"/>
                <a:t>2</a:t>
              </a:r>
              <a:endParaRPr lang="en-US" sz="3200" i="1"/>
            </a:p>
          </p:txBody>
        </p:sp>
        <p:sp>
          <p:nvSpPr>
            <p:cNvPr id="111632" name="Line 16"/>
            <p:cNvSpPr>
              <a:spLocks noChangeShapeType="1"/>
            </p:cNvSpPr>
            <p:nvPr/>
          </p:nvSpPr>
          <p:spPr bwMode="auto">
            <a:xfrm>
              <a:off x="3101" y="2352"/>
              <a:ext cx="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3254375" y="4476750"/>
            <a:ext cx="1470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ym typeface="Symbol" pitchFamily="18" charset="2"/>
              </a:rPr>
              <a:t></a:t>
            </a:r>
            <a:r>
              <a:rPr lang="en-US" sz="3200" i="1">
                <a:sym typeface="Symbol" pitchFamily="18" charset="2"/>
              </a:rPr>
              <a:t>m</a:t>
            </a:r>
            <a:r>
              <a:rPr lang="en-US" sz="3200" baseline="-25000">
                <a:sym typeface="Symbol" pitchFamily="18" charset="2"/>
              </a:rPr>
              <a:t>1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3254375" y="5038725"/>
            <a:ext cx="1317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ym typeface="Symbol" pitchFamily="18" charset="2"/>
              </a:rPr>
              <a:t></a:t>
            </a:r>
            <a:r>
              <a:rPr lang="en-US" sz="3200" i="1">
                <a:sym typeface="Symbol" pitchFamily="18" charset="2"/>
              </a:rPr>
              <a:t>m</a:t>
            </a:r>
            <a:r>
              <a:rPr lang="en-US" sz="3200" baseline="-25000">
                <a:sym typeface="Symbol" pitchFamily="18" charset="2"/>
              </a:rPr>
              <a:t>2</a:t>
            </a:r>
            <a:endParaRPr lang="en-US" sz="3200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3135313" y="5029200"/>
            <a:ext cx="1065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5046663" y="4483100"/>
            <a:ext cx="1058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</a:t>
            </a:r>
            <a:r>
              <a:rPr lang="en-US" sz="3200" i="1">
                <a:sym typeface="Symbol" pitchFamily="18" charset="2"/>
              </a:rPr>
              <a:t>v</a:t>
            </a:r>
            <a:r>
              <a:rPr lang="en-US" sz="3200" baseline="-25000">
                <a:sym typeface="Symbol" pitchFamily="18" charset="2"/>
              </a:rPr>
              <a:t>2</a:t>
            </a:r>
            <a:r>
              <a:rPr lang="en-US" sz="3200" baseline="30000">
                <a:sym typeface="Symbol" pitchFamily="18" charset="2"/>
              </a:rPr>
              <a:t>2</a:t>
            </a:r>
            <a:endParaRPr lang="en-US" sz="3200"/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5046663" y="5019675"/>
            <a:ext cx="1058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</a:t>
            </a:r>
            <a:r>
              <a:rPr lang="en-US" sz="3200" i="1">
                <a:sym typeface="Symbol" pitchFamily="18" charset="2"/>
              </a:rPr>
              <a:t>v</a:t>
            </a:r>
            <a:r>
              <a:rPr lang="en-US" sz="3200" baseline="-25000">
                <a:sym typeface="Symbol" pitchFamily="18" charset="2"/>
              </a:rPr>
              <a:t>1</a:t>
            </a:r>
            <a:r>
              <a:rPr lang="en-US" sz="3200" baseline="30000">
                <a:sym typeface="Symbol" pitchFamily="18" charset="2"/>
              </a:rPr>
              <a:t>2</a:t>
            </a:r>
            <a:endParaRPr lang="en-US" sz="3200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4935538" y="5030788"/>
            <a:ext cx="1081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4365625" y="4748213"/>
            <a:ext cx="41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=</a:t>
            </a:r>
          </a:p>
        </p:txBody>
      </p:sp>
      <p:grpSp>
        <p:nvGrpSpPr>
          <p:cNvPr id="111656" name="Group 40"/>
          <p:cNvGrpSpPr>
            <a:grpSpLocks/>
          </p:cNvGrpSpPr>
          <p:nvPr/>
        </p:nvGrpSpPr>
        <p:grpSpPr bwMode="auto">
          <a:xfrm>
            <a:off x="6361113" y="4465638"/>
            <a:ext cx="1411287" cy="1128712"/>
            <a:chOff x="4007" y="2813"/>
            <a:chExt cx="889" cy="711"/>
          </a:xfrm>
        </p:grpSpPr>
        <p:sp>
          <p:nvSpPr>
            <p:cNvPr id="111643" name="Text Box 27"/>
            <p:cNvSpPr txBox="1">
              <a:spLocks noChangeArrowheads="1"/>
            </p:cNvSpPr>
            <p:nvPr/>
          </p:nvSpPr>
          <p:spPr bwMode="auto">
            <a:xfrm>
              <a:off x="4487" y="2813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  <a:endParaRPr lang="en-US" sz="3200" i="1"/>
            </a:p>
          </p:txBody>
        </p:sp>
        <p:sp>
          <p:nvSpPr>
            <p:cNvPr id="111644" name="Text Box 28"/>
            <p:cNvSpPr txBox="1">
              <a:spLocks noChangeArrowheads="1"/>
            </p:cNvSpPr>
            <p:nvPr/>
          </p:nvSpPr>
          <p:spPr bwMode="auto">
            <a:xfrm>
              <a:off x="4487" y="3159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  <a:endParaRPr lang="en-US" sz="3200" i="1"/>
            </a:p>
          </p:txBody>
        </p:sp>
        <p:sp>
          <p:nvSpPr>
            <p:cNvPr id="111645" name="Line 29"/>
            <p:cNvSpPr>
              <a:spLocks noChangeShapeType="1"/>
            </p:cNvSpPr>
            <p:nvPr/>
          </p:nvSpPr>
          <p:spPr bwMode="auto">
            <a:xfrm>
              <a:off x="4385" y="3168"/>
              <a:ext cx="5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8" name="Text Box 32"/>
            <p:cNvSpPr txBox="1">
              <a:spLocks noChangeArrowheads="1"/>
            </p:cNvSpPr>
            <p:nvPr/>
          </p:nvSpPr>
          <p:spPr bwMode="auto">
            <a:xfrm>
              <a:off x="4007" y="298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4947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Changes</a:t>
            </a:r>
          </a:p>
        </p:txBody>
      </p:sp>
      <p:pic>
        <p:nvPicPr>
          <p:cNvPr id="62473" name="Picture 9" descr="11_20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72150" cy="53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7119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Energy Changes Associated with Changes of State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495800" cy="4572000"/>
          </a:xfrm>
        </p:spPr>
        <p:txBody>
          <a:bodyPr/>
          <a:lstStyle/>
          <a:p>
            <a:r>
              <a:rPr lang="en-US" sz="2800"/>
              <a:t>The heat added to the system at the melting and boiling points goes into pulling the molecules farther apart from each other.</a:t>
            </a:r>
          </a:p>
          <a:p>
            <a:r>
              <a:rPr lang="en-US" sz="2800"/>
              <a:t>The temperature of the substance does not rise during a phase change.</a:t>
            </a:r>
          </a:p>
        </p:txBody>
      </p:sp>
      <p:pic>
        <p:nvPicPr>
          <p:cNvPr id="69642" name="Picture 10" descr="11_22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28800"/>
            <a:ext cx="4143375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36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9144000" cy="2133600"/>
          </a:xfrm>
        </p:spPr>
        <p:txBody>
          <a:bodyPr/>
          <a:lstStyle/>
          <a:p>
            <a:r>
              <a:rPr lang="en-US" sz="2800"/>
              <a:t>At any temperature some molecules in a liquid have enough energy to break free.</a:t>
            </a:r>
          </a:p>
          <a:p>
            <a:r>
              <a:rPr lang="en-US" sz="2800"/>
              <a:t>As the temperature rises, the fraction of molecules that have enough energy to break free increases.</a:t>
            </a:r>
          </a:p>
        </p:txBody>
      </p:sp>
      <p:pic>
        <p:nvPicPr>
          <p:cNvPr id="71690" name="Picture 10" descr="11_24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124200"/>
            <a:ext cx="3608387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67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Temperature and Rate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981200"/>
            <a:ext cx="4648200" cy="4114800"/>
          </a:xfrm>
        </p:spPr>
        <p:txBody>
          <a:bodyPr/>
          <a:lstStyle/>
          <a:p>
            <a:r>
              <a:rPr lang="en-US" sz="2800" dirty="0"/>
              <a:t>Generally, as temperature increases, so does the reaction rate.</a:t>
            </a:r>
          </a:p>
          <a:p>
            <a:r>
              <a:rPr lang="en-US" sz="2800" dirty="0"/>
              <a:t>This is because </a:t>
            </a:r>
            <a:r>
              <a:rPr lang="en-US" sz="2800" dirty="0" smtClean="0"/>
              <a:t>the rate constant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/>
              <a:t>is temperature-dependent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Rate =   </a:t>
            </a:r>
          </a:p>
          <a:p>
            <a:pPr marL="0" indent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      k</a:t>
            </a:r>
            <a:r>
              <a:rPr lang="en-US" sz="2800" dirty="0" smtClean="0"/>
              <a:t>[reactant]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[reactant]</a:t>
            </a:r>
            <a:r>
              <a:rPr lang="en-US" sz="2800" baseline="30000" dirty="0" smtClean="0"/>
              <a:t>n</a:t>
            </a:r>
          </a:p>
          <a:p>
            <a:endParaRPr lang="en-US" sz="2800" dirty="0"/>
          </a:p>
        </p:txBody>
      </p:sp>
      <p:pic>
        <p:nvPicPr>
          <p:cNvPr id="92164" name="Content Placeholder 9" descr="14_13_Figure_L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57" r="-10957"/>
          <a:stretch>
            <a:fillRect/>
          </a:stretch>
        </p:blipFill>
        <p:spPr>
          <a:xfrm>
            <a:off x="477838" y="1143000"/>
            <a:ext cx="3636962" cy="2667000"/>
          </a:xfrm>
        </p:spPr>
      </p:pic>
      <p:pic>
        <p:nvPicPr>
          <p:cNvPr id="92165" name="Content Placeholder 10" descr="14_14_Figure_L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" b="-505"/>
          <a:stretch>
            <a:fillRect/>
          </a:stretch>
        </p:blipFill>
        <p:spPr>
          <a:xfrm>
            <a:off x="685800" y="3810000"/>
            <a:ext cx="2895600" cy="2813050"/>
          </a:xfrm>
        </p:spPr>
      </p:pic>
      <p:sp>
        <p:nvSpPr>
          <p:cNvPr id="92166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07835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</a:t>
            </a:r>
            <a:r>
              <a:rPr lang="en-US" dirty="0" err="1" smtClean="0"/>
              <a:t>Glowsticks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glowstick</a:t>
            </a:r>
            <a:r>
              <a:rPr lang="en-US" dirty="0" smtClean="0"/>
              <a:t> demonstration I did last PS-21 is a great way to present this idea.</a:t>
            </a:r>
          </a:p>
          <a:p>
            <a:r>
              <a:rPr lang="en-US" dirty="0" smtClean="0"/>
              <a:t>Note: The Mountain Dew </a:t>
            </a:r>
            <a:r>
              <a:rPr lang="en-US" dirty="0" err="1" smtClean="0"/>
              <a:t>chemiliminescence</a:t>
            </a:r>
            <a:r>
              <a:rPr lang="en-US" dirty="0" smtClean="0"/>
              <a:t> demonstration is a hoax</a:t>
            </a:r>
          </a:p>
          <a:p>
            <a:pPr lvl="1"/>
            <a:r>
              <a:rPr lang="en-US" dirty="0" err="1" smtClean="0"/>
              <a:t>Glowstick</a:t>
            </a:r>
            <a:r>
              <a:rPr lang="en-US" dirty="0" smtClean="0"/>
              <a:t> in Mountain Dew bottle filled with water and detergent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0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Collision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In a chemical reaction, bonds are </a:t>
            </a:r>
            <a:r>
              <a:rPr lang="en-US" smtClean="0"/>
              <a:t>broken, </a:t>
            </a:r>
            <a:r>
              <a:rPr lang="en-US"/>
              <a:t>and new bonds are formed.</a:t>
            </a:r>
          </a:p>
          <a:p>
            <a:r>
              <a:rPr lang="en-US" dirty="0"/>
              <a:t>Molecules can only react if they collide with each other.</a:t>
            </a:r>
          </a:p>
        </p:txBody>
      </p:sp>
      <p:sp>
        <p:nvSpPr>
          <p:cNvPr id="94212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4966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Collision Model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478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Furthermore, molecules must collide with the correct </a:t>
            </a:r>
            <a:r>
              <a:rPr lang="en-US" sz="2800" b="1"/>
              <a:t>orientation</a:t>
            </a:r>
            <a:r>
              <a:rPr lang="en-US" sz="2800"/>
              <a:t> and with enough </a:t>
            </a:r>
            <a:r>
              <a:rPr lang="en-US" sz="2800" b="1"/>
              <a:t>energy</a:t>
            </a:r>
            <a:r>
              <a:rPr lang="en-US" sz="2800"/>
              <a:t> to cause bond breakage and formation.</a:t>
            </a:r>
          </a:p>
        </p:txBody>
      </p:sp>
      <p:pic>
        <p:nvPicPr>
          <p:cNvPr id="96260" name="Content Placeholder 7" descr="14_15_Figure_L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65" r="-23065"/>
          <a:stretch>
            <a:fillRect/>
          </a:stretch>
        </p:blipFill>
        <p:spPr>
          <a:xfrm>
            <a:off x="241300" y="3048000"/>
            <a:ext cx="8661400" cy="2971800"/>
          </a:xfrm>
        </p:spPr>
      </p:pic>
      <p:sp>
        <p:nvSpPr>
          <p:cNvPr id="96261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09430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152400"/>
            <a:ext cx="9144000" cy="3200400"/>
          </a:xfrm>
          <a:noFill/>
        </p:spPr>
        <p:txBody>
          <a:bodyPr lIns="90487" tIns="44450" rIns="90487" bIns="44450" anchor="ctr">
            <a:normAutofit fontScale="90000"/>
          </a:bodyPr>
          <a:lstStyle/>
          <a:p>
            <a:pPr marL="2457450" algn="ctr" eaLnBrk="1" hangingPunct="1"/>
            <a:r>
              <a:rPr lang="en-US" sz="11600" b="1" i="1" dirty="0" smtClean="0">
                <a:solidFill>
                  <a:srgbClr val="FF3300"/>
                </a:solidFill>
                <a:latin typeface="Croobie" pitchFamily="2" charset="0"/>
              </a:rPr>
              <a:t/>
            </a:r>
            <a:br>
              <a:rPr lang="en-US" sz="11600" b="1" i="1" dirty="0" smtClean="0">
                <a:solidFill>
                  <a:srgbClr val="FF3300"/>
                </a:solidFill>
                <a:latin typeface="Croobie" pitchFamily="2" charset="0"/>
              </a:rPr>
            </a:br>
            <a:r>
              <a:rPr lang="en-US" sz="11600" b="1" i="1" dirty="0" smtClean="0">
                <a:solidFill>
                  <a:srgbClr val="FF3300"/>
                </a:solidFill>
                <a:latin typeface="Croobie" pitchFamily="2" charset="0"/>
              </a:rPr>
              <a:t/>
            </a:r>
            <a:br>
              <a:rPr lang="en-US" sz="11600" b="1" i="1" dirty="0" smtClean="0">
                <a:solidFill>
                  <a:srgbClr val="FF3300"/>
                </a:solidFill>
                <a:latin typeface="Croobie" pitchFamily="2" charset="0"/>
              </a:rPr>
            </a:br>
            <a:r>
              <a:rPr lang="en-US" sz="11600" b="1" i="1" dirty="0" smtClean="0">
                <a:solidFill>
                  <a:srgbClr val="FF3300"/>
                </a:solidFill>
                <a:latin typeface="Croobie" pitchFamily="2" charset="0"/>
              </a:rPr>
              <a:t>PS-21</a:t>
            </a:r>
            <a:endParaRPr lang="en-US" sz="47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3417888"/>
            <a:ext cx="8686800" cy="2906712"/>
          </a:xfrm>
        </p:spPr>
        <p:txBody>
          <a:bodyPr lIns="90487" tIns="44450" rIns="90487" bIns="44450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4400" b="1" dirty="0">
                <a:solidFill>
                  <a:srgbClr val="FF0000"/>
                </a:solidFill>
              </a:rPr>
              <a:t>Kinetic-Molecular </a:t>
            </a:r>
            <a:r>
              <a:rPr lang="en-US" sz="4400" b="1" dirty="0" smtClean="0">
                <a:solidFill>
                  <a:srgbClr val="FF0000"/>
                </a:solidFill>
              </a:rPr>
              <a:t>Theory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sz="3600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800" dirty="0"/>
              <a:t>PS-21 November 8, 2013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sz="1800" dirty="0" smtClean="0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69925" y="1174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>
              <a:latin typeface="Times" charset="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3417888"/>
            <a:ext cx="22225" cy="2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3417888"/>
            <a:ext cx="22225" cy="2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10" descr="https://encrypted-tbn1.gstatic.com/images?q=tbn:ANd9GcQbdywvo1sC_4JVgehIRRw-0RufsPgbiuwVyp-ElJYd3Iu91afy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06" y="272638"/>
            <a:ext cx="2586208" cy="19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2u77Xg2E-XnvgaG_jpgm6cX0TsAlhM81WiWaZ3QT3R8w2Y4vY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211358"/>
            <a:ext cx="5059879" cy="19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84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Content Placeholder 7" descr="14_1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1" b="-3471"/>
          <a:stretch>
            <a:fillRect/>
          </a:stretch>
        </p:blipFill>
        <p:spPr>
          <a:xfrm>
            <a:off x="533400" y="3429000"/>
            <a:ext cx="7581900" cy="2779713"/>
          </a:xfrm>
        </p:spPr>
      </p:pic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Activation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47800"/>
            <a:ext cx="7772400" cy="2514600"/>
          </a:xfrm>
        </p:spPr>
        <p:txBody>
          <a:bodyPr/>
          <a:lstStyle/>
          <a:p>
            <a:r>
              <a:rPr lang="en-US" sz="2400"/>
              <a:t>In other words, there is a minimum amount of energy required for reaction:  the </a:t>
            </a:r>
            <a:r>
              <a:rPr lang="en-US" sz="2400" b="1"/>
              <a:t>activation energy</a:t>
            </a:r>
            <a:r>
              <a:rPr lang="en-US" sz="2400"/>
              <a:t>, </a:t>
            </a:r>
            <a:r>
              <a:rPr lang="en-US" sz="2400" i="1"/>
              <a:t>E</a:t>
            </a:r>
            <a:r>
              <a:rPr lang="en-US" sz="2400" i="1" baseline="-25000"/>
              <a:t>a</a:t>
            </a:r>
            <a:r>
              <a:rPr lang="en-US" sz="2400"/>
              <a:t>.</a:t>
            </a:r>
          </a:p>
          <a:p>
            <a:r>
              <a:rPr lang="en-US" sz="2400"/>
              <a:t>Just as a ball cannot get over a hill if it does not roll up the hill with enough energy, a reaction cannot occur unless the molecules possess sufficient energy to get over the activation-energy barrier.</a:t>
            </a:r>
          </a:p>
        </p:txBody>
      </p:sp>
      <p:sp>
        <p:nvSpPr>
          <p:cNvPr id="98309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7429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/>
              <a:t>Reaction Coordinate Diagrams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36576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It is helpful to visualize energy changes throughout a process on a </a:t>
            </a:r>
            <a:r>
              <a:rPr lang="en-US" sz="2800" b="1"/>
              <a:t>reaction coordinate diagram</a:t>
            </a:r>
            <a:r>
              <a:rPr lang="en-US" sz="2800"/>
              <a:t> like this one for the rearrangement of methyl isonitrile.</a:t>
            </a:r>
          </a:p>
        </p:txBody>
      </p:sp>
      <p:pic>
        <p:nvPicPr>
          <p:cNvPr id="100356" name="Content Placeholder 7" descr="14_17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8" r="-15138"/>
          <a:stretch>
            <a:fillRect/>
          </a:stretch>
        </p:blipFill>
        <p:spPr>
          <a:xfrm>
            <a:off x="3200400" y="1981200"/>
            <a:ext cx="5903913" cy="3733800"/>
          </a:xfrm>
        </p:spPr>
      </p:pic>
      <p:sp>
        <p:nvSpPr>
          <p:cNvPr id="100357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168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/>
              <a:t>Reaction Coordinate Diagrams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71600"/>
            <a:ext cx="441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diagram shows the energy of the reactants and products (and, therefore,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/>
              <a:t>E</a:t>
            </a:r>
            <a:r>
              <a:rPr lang="en-US" sz="2800"/>
              <a:t>).</a:t>
            </a:r>
          </a:p>
          <a:p>
            <a:pPr>
              <a:lnSpc>
                <a:spcPct val="90000"/>
              </a:lnSpc>
            </a:pPr>
            <a:r>
              <a:rPr lang="en-US" sz="2800"/>
              <a:t>The high point on the diagram is the </a:t>
            </a:r>
            <a:r>
              <a:rPr lang="en-US" sz="2800" b="1"/>
              <a:t>transition state</a:t>
            </a:r>
            <a:r>
              <a:rPr lang="en-US" sz="2800"/>
              <a:t>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52400" y="41910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8138" indent="-338138">
              <a:buFontTx/>
              <a:buChar char="•"/>
            </a:pPr>
            <a:r>
              <a:rPr lang="en-US" sz="2800"/>
              <a:t>The species present at the transition state is called the </a:t>
            </a:r>
            <a:r>
              <a:rPr lang="en-US" sz="2800" b="1"/>
              <a:t>activated complex</a:t>
            </a:r>
            <a:r>
              <a:rPr lang="en-US" sz="2800"/>
              <a:t>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" y="5105400"/>
            <a:ext cx="807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The energy gap between the reactants and the activated complex is the </a:t>
            </a:r>
            <a:r>
              <a:rPr lang="en-US" sz="2800" b="1"/>
              <a:t>activation-energy barrier</a:t>
            </a:r>
            <a:r>
              <a:rPr lang="en-US" sz="2800"/>
              <a:t>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06" name="Content Placeholder 9" descr="14_17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9" r="-18649"/>
          <a:stretch>
            <a:fillRect/>
          </a:stretch>
        </p:blipFill>
        <p:spPr>
          <a:xfrm>
            <a:off x="4038600" y="1431925"/>
            <a:ext cx="4724400" cy="2835275"/>
          </a:xfrm>
        </p:spPr>
      </p:pic>
      <p:sp>
        <p:nvSpPr>
          <p:cNvPr id="102407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58386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1828800"/>
            <a:ext cx="3581400" cy="3276600"/>
          </a:xfrm>
        </p:spPr>
        <p:txBody>
          <a:bodyPr/>
          <a:lstStyle/>
          <a:p>
            <a:r>
              <a:rPr lang="en-US" sz="2800"/>
              <a:t>Temperature is defined as a measure of the average kinetic energy of the molecules in a sample.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3400" y="507365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0513" indent="-290513">
              <a:buFontTx/>
              <a:buChar char="•"/>
            </a:pPr>
            <a:r>
              <a:rPr lang="en-US" sz="2800"/>
              <a:t>At any temperature there is a wide distribution of kinetic energies.</a:t>
            </a:r>
          </a:p>
        </p:txBody>
      </p:sp>
      <p:pic>
        <p:nvPicPr>
          <p:cNvPr id="104453" name="Content Placeholder 8" descr="14_1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4" r="-5804"/>
          <a:stretch>
            <a:fillRect/>
          </a:stretch>
        </p:blipFill>
        <p:spPr>
          <a:xfrm>
            <a:off x="0" y="1981200"/>
            <a:ext cx="5510213" cy="2895600"/>
          </a:xfrm>
        </p:spPr>
      </p:pic>
      <p:sp>
        <p:nvSpPr>
          <p:cNvPr id="104454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47684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600200"/>
            <a:ext cx="3581400" cy="4267200"/>
          </a:xfrm>
        </p:spPr>
        <p:txBody>
          <a:bodyPr/>
          <a:lstStyle/>
          <a:p>
            <a:r>
              <a:rPr lang="en-US" sz="2800"/>
              <a:t>As the temperature increases, the curve flattens and broadens.</a:t>
            </a:r>
          </a:p>
          <a:p>
            <a:r>
              <a:rPr lang="en-US" sz="2800"/>
              <a:t>Thus, at higher temperatures, a larger population of molecules has higher energy.</a:t>
            </a:r>
          </a:p>
        </p:txBody>
      </p:sp>
      <p:pic>
        <p:nvPicPr>
          <p:cNvPr id="106500" name="Content Placeholder 7" descr="14_1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4" r="-5804"/>
          <a:stretch>
            <a:fillRect/>
          </a:stretch>
        </p:blipFill>
        <p:spPr>
          <a:xfrm>
            <a:off x="36513" y="2286000"/>
            <a:ext cx="5221287" cy="2743200"/>
          </a:xfrm>
        </p:spPr>
      </p:pic>
      <p:sp>
        <p:nvSpPr>
          <p:cNvPr id="106501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34421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7238" y="2016125"/>
            <a:ext cx="7556500" cy="176371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If the dotted line represents the activation energy, then as the temperature increases, so does the fraction of molecules that can overcome the activation-energy barrier.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486400" y="3733800"/>
            <a:ext cx="327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2800"/>
              <a:t>As a result, the reaction rate increases.</a:t>
            </a:r>
          </a:p>
        </p:txBody>
      </p:sp>
      <p:pic>
        <p:nvPicPr>
          <p:cNvPr id="108549" name="Content Placeholder 8" descr="14_1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3" r="-8643"/>
          <a:stretch>
            <a:fillRect/>
          </a:stretch>
        </p:blipFill>
        <p:spPr>
          <a:xfrm>
            <a:off x="304800" y="3733800"/>
            <a:ext cx="5181600" cy="2590800"/>
          </a:xfrm>
        </p:spPr>
      </p:pic>
      <p:sp>
        <p:nvSpPr>
          <p:cNvPr id="108550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29818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95400"/>
            <a:ext cx="88392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This fraction of molecules can be found through the expression</a:t>
            </a:r>
          </a:p>
          <a:p>
            <a:pPr>
              <a:buFontTx/>
              <a:buNone/>
            </a:pPr>
            <a:endParaRPr lang="en-US" sz="2400"/>
          </a:p>
          <a:p>
            <a:endParaRPr lang="en-US" sz="2400"/>
          </a:p>
          <a:p>
            <a:pPr>
              <a:lnSpc>
                <a:spcPct val="70000"/>
              </a:lnSpc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where </a:t>
            </a:r>
            <a:r>
              <a:rPr lang="en-US" sz="2400" i="1"/>
              <a:t>R</a:t>
            </a:r>
            <a:r>
              <a:rPr lang="en-US" sz="2400"/>
              <a:t> is the gas constant and </a:t>
            </a:r>
            <a:r>
              <a:rPr lang="en-US" sz="2400" i="1"/>
              <a:t>T</a:t>
            </a:r>
            <a:r>
              <a:rPr lang="en-US" sz="2400"/>
              <a:t> is the Kelvin temperature.</a:t>
            </a:r>
          </a:p>
        </p:txBody>
      </p:sp>
      <p:pic>
        <p:nvPicPr>
          <p:cNvPr id="110596" name="Content Placeholder 12" descr="14_1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3" r="-8643"/>
          <a:stretch>
            <a:fillRect/>
          </a:stretch>
        </p:blipFill>
        <p:spPr>
          <a:xfrm>
            <a:off x="1828800" y="3505200"/>
            <a:ext cx="5791200" cy="2895600"/>
          </a:xfrm>
        </p:spPr>
      </p:pic>
      <p:sp>
        <p:nvSpPr>
          <p:cNvPr id="110599" name="Rectangle 8"/>
          <p:cNvSpPr>
            <a:spLocks noChangeArrowheads="1"/>
          </p:cNvSpPr>
          <p:nvPr/>
        </p:nvSpPr>
        <p:spPr bwMode="auto">
          <a:xfrm>
            <a:off x="3733800" y="2030413"/>
            <a:ext cx="2416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f</a:t>
            </a:r>
            <a:r>
              <a:rPr lang="en-US" sz="3200"/>
              <a:t> = </a:t>
            </a:r>
            <a:r>
              <a:rPr lang="en-US" sz="3200" i="1"/>
              <a:t>e</a:t>
            </a:r>
          </a:p>
        </p:txBody>
      </p:sp>
      <p:sp>
        <p:nvSpPr>
          <p:cNvPr id="110600" name="Text Box 10"/>
          <p:cNvSpPr txBox="1">
            <a:spLocks noChangeArrowheads="1"/>
          </p:cNvSpPr>
          <p:nvPr/>
        </p:nvSpPr>
        <p:spPr bwMode="auto">
          <a:xfrm>
            <a:off x="4495800" y="1647825"/>
            <a:ext cx="8604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>
              <a:lnSpc>
                <a:spcPct val="130000"/>
              </a:lnSpc>
            </a:pPr>
            <a:endParaRPr lang="en-US" sz="1600" i="1"/>
          </a:p>
          <a:p>
            <a:pPr algn="ctr"/>
            <a:r>
              <a:rPr lang="en-US" sz="1600" i="1">
                <a:cs typeface="Arial" charset="0"/>
              </a:rPr>
              <a:t>−E</a:t>
            </a:r>
            <a:r>
              <a:rPr lang="en-US" sz="1600" i="1" baseline="-25000">
                <a:cs typeface="Arial" charset="0"/>
              </a:rPr>
              <a:t>a</a:t>
            </a:r>
            <a:r>
              <a:rPr lang="en-US" sz="1600" i="1">
                <a:cs typeface="Arial" charset="0"/>
              </a:rPr>
              <a:t>/</a:t>
            </a:r>
            <a:r>
              <a:rPr lang="en-US" sz="1600" i="1"/>
              <a:t>RT</a:t>
            </a:r>
            <a:endParaRPr lang="en-US"/>
          </a:p>
        </p:txBody>
      </p:sp>
      <p:sp>
        <p:nvSpPr>
          <p:cNvPr id="110598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6353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Arrhenius Equation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91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Svante Arrhenius developed a mathematical relationship between </a:t>
            </a:r>
            <a:r>
              <a:rPr lang="en-US" i="1"/>
              <a:t>k</a:t>
            </a:r>
            <a:r>
              <a:rPr lang="en-US"/>
              <a:t> and </a:t>
            </a:r>
            <a:r>
              <a:rPr lang="en-US" i="1"/>
              <a:t>E</a:t>
            </a:r>
            <a:r>
              <a:rPr lang="en-US" i="1" baseline="-25000"/>
              <a:t>a</a:t>
            </a:r>
            <a:r>
              <a:rPr lang="en-US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 i="1"/>
              <a:t>k</a:t>
            </a:r>
            <a:r>
              <a:rPr lang="en-US"/>
              <a:t> = </a:t>
            </a:r>
            <a:r>
              <a:rPr lang="en-US" i="1"/>
              <a:t>Ae</a:t>
            </a:r>
            <a:endParaRPr lang="en-US" i="1" baseline="30000">
              <a:cs typeface="Arial" charset="0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/>
              <a:t>	</a:t>
            </a:r>
          </a:p>
          <a:p>
            <a:pPr>
              <a:buFontTx/>
              <a:buNone/>
            </a:pPr>
            <a:r>
              <a:rPr lang="en-US"/>
              <a:t>	where </a:t>
            </a:r>
            <a:r>
              <a:rPr lang="en-US" i="1"/>
              <a:t>A</a:t>
            </a:r>
            <a:r>
              <a:rPr lang="en-US"/>
              <a:t> is the </a:t>
            </a:r>
            <a:r>
              <a:rPr lang="en-US" b="1"/>
              <a:t>frequency factor</a:t>
            </a:r>
            <a:r>
              <a:rPr lang="en-US"/>
              <a:t>, a number that represents the likelihood that collisions would occur with the proper orientation for reaction.</a:t>
            </a:r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4913313" y="2878138"/>
            <a:ext cx="8604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>
              <a:lnSpc>
                <a:spcPct val="130000"/>
              </a:lnSpc>
            </a:pPr>
            <a:endParaRPr lang="en-US" sz="1600" i="1" baseline="-25000"/>
          </a:p>
          <a:p>
            <a:pPr algn="ctr"/>
            <a:r>
              <a:rPr lang="en-US" sz="1600" i="1">
                <a:cs typeface="Arial" charset="0"/>
              </a:rPr>
              <a:t>−E</a:t>
            </a:r>
            <a:r>
              <a:rPr lang="en-US" sz="1600" i="1" baseline="-25000">
                <a:cs typeface="Arial" charset="0"/>
              </a:rPr>
              <a:t>a</a:t>
            </a:r>
            <a:r>
              <a:rPr lang="en-US" sz="1600" i="1">
                <a:cs typeface="Arial" charset="0"/>
              </a:rPr>
              <a:t>/</a:t>
            </a:r>
            <a:r>
              <a:rPr lang="en-US" sz="1600" i="1"/>
              <a:t>RT</a:t>
            </a:r>
            <a:endParaRPr lang="en-US"/>
          </a:p>
        </p:txBody>
      </p:sp>
      <p:sp>
        <p:nvSpPr>
          <p:cNvPr id="112645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69910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Arrhenius Equation</a:t>
            </a:r>
          </a:p>
        </p:txBody>
      </p:sp>
      <p:sp>
        <p:nvSpPr>
          <p:cNvPr id="11469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600200"/>
            <a:ext cx="41910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Taking the natural logarithm of both sides, the equation becomes</a:t>
            </a:r>
          </a:p>
          <a:p>
            <a:pPr algn="ctr">
              <a:buFontTx/>
              <a:buNone/>
            </a:pPr>
            <a:r>
              <a:rPr lang="en-US" sz="2800"/>
              <a:t>ln </a:t>
            </a:r>
            <a:r>
              <a:rPr lang="en-US" sz="2800" i="1"/>
              <a:t>k</a:t>
            </a:r>
            <a:r>
              <a:rPr lang="en-US" sz="2800"/>
              <a:t> = </a:t>
            </a:r>
            <a:r>
              <a:rPr lang="en-US" sz="2800">
                <a:cs typeface="Arial" charset="0"/>
                <a:sym typeface="Symbol" pitchFamily="18" charset="2"/>
              </a:rPr>
              <a:t></a:t>
            </a:r>
            <a:r>
              <a:rPr lang="en-US" sz="2800"/>
              <a:t>         </a:t>
            </a:r>
            <a:r>
              <a:rPr lang="en-US" sz="4000"/>
              <a:t>(</a:t>
            </a:r>
            <a:r>
              <a:rPr lang="en-US" sz="2800"/>
              <a:t>     </a:t>
            </a:r>
            <a:r>
              <a:rPr lang="en-US" sz="4000"/>
              <a:t>)</a:t>
            </a:r>
            <a:r>
              <a:rPr lang="en-US" sz="2800"/>
              <a:t> + ln </a:t>
            </a:r>
            <a:r>
              <a:rPr lang="en-US" sz="2800" i="1"/>
              <a:t>A</a:t>
            </a:r>
          </a:p>
          <a:p>
            <a:endParaRPr lang="en-US" sz="2800"/>
          </a:p>
        </p:txBody>
      </p:sp>
      <p:grpSp>
        <p:nvGrpSpPr>
          <p:cNvPr id="114692" name="Group 21"/>
          <p:cNvGrpSpPr>
            <a:grpSpLocks/>
          </p:cNvGrpSpPr>
          <p:nvPr/>
        </p:nvGrpSpPr>
        <p:grpSpPr bwMode="auto">
          <a:xfrm>
            <a:off x="6905626" y="2962275"/>
            <a:ext cx="457200" cy="946150"/>
            <a:chOff x="4350" y="1920"/>
            <a:chExt cx="288" cy="596"/>
          </a:xfrm>
        </p:grpSpPr>
        <p:sp>
          <p:nvSpPr>
            <p:cNvPr id="114703" name="Rectangle 7"/>
            <p:cNvSpPr>
              <a:spLocks noChangeArrowheads="1"/>
            </p:cNvSpPr>
            <p:nvPr/>
          </p:nvSpPr>
          <p:spPr bwMode="auto">
            <a:xfrm>
              <a:off x="4385" y="1920"/>
              <a:ext cx="25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  <a:p>
              <a:pPr algn="ctr"/>
              <a:r>
                <a:rPr lang="en-US" sz="2800" i="1" dirty="0"/>
                <a:t>T</a:t>
              </a:r>
            </a:p>
          </p:txBody>
        </p:sp>
        <p:sp>
          <p:nvSpPr>
            <p:cNvPr id="114704" name="Line 8"/>
            <p:cNvSpPr>
              <a:spLocks noChangeShapeType="1"/>
            </p:cNvSpPr>
            <p:nvPr/>
          </p:nvSpPr>
          <p:spPr bwMode="auto">
            <a:xfrm>
              <a:off x="4350" y="221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857750" y="4343400"/>
            <a:ext cx="3905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/>
              <a:t>y</a:t>
            </a:r>
            <a:r>
              <a:rPr lang="en-US" sz="2800" b="1"/>
              <a:t> = </a:t>
            </a:r>
            <a:r>
              <a:rPr lang="en-US" sz="2800" b="1" i="1"/>
              <a:t>mx</a:t>
            </a:r>
            <a:r>
              <a:rPr lang="en-US" sz="2800" b="1"/>
              <a:t> + </a:t>
            </a:r>
            <a:r>
              <a:rPr lang="en-US" sz="2800" b="1" i="1"/>
              <a:t>b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81000" y="4951413"/>
            <a:ext cx="7623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Therefore, if </a:t>
            </a:r>
            <a:r>
              <a:rPr lang="en-US" sz="2800" i="1" dirty="0"/>
              <a:t>k</a:t>
            </a:r>
            <a:r>
              <a:rPr lang="en-US" sz="2800" dirty="0"/>
              <a:t> is determined experimentally at several temperatures,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a</a:t>
            </a:r>
            <a:r>
              <a:rPr lang="en-US" sz="2800" i="1" dirty="0"/>
              <a:t> </a:t>
            </a:r>
            <a:r>
              <a:rPr lang="en-US" sz="2800" dirty="0"/>
              <a:t>can be calculated from the slope of a plot of </a:t>
            </a:r>
            <a:r>
              <a:rPr lang="en-US" sz="2800" dirty="0" err="1"/>
              <a:t>ln</a:t>
            </a:r>
            <a:r>
              <a:rPr lang="en-US" sz="2800" dirty="0"/>
              <a:t> </a:t>
            </a:r>
            <a:r>
              <a:rPr lang="en-US" sz="2800" i="1" dirty="0"/>
              <a:t>k</a:t>
            </a:r>
            <a:r>
              <a:rPr lang="en-US" sz="2800" dirty="0"/>
              <a:t> vs.    .</a:t>
            </a:r>
          </a:p>
        </p:txBody>
      </p:sp>
      <p:grpSp>
        <p:nvGrpSpPr>
          <p:cNvPr id="114695" name="Group 20"/>
          <p:cNvGrpSpPr>
            <a:grpSpLocks/>
          </p:cNvGrpSpPr>
          <p:nvPr/>
        </p:nvGrpSpPr>
        <p:grpSpPr bwMode="auto">
          <a:xfrm>
            <a:off x="5967413" y="2962275"/>
            <a:ext cx="685800" cy="1117600"/>
            <a:chOff x="3759" y="1866"/>
            <a:chExt cx="432" cy="704"/>
          </a:xfrm>
        </p:grpSpPr>
        <p:sp>
          <p:nvSpPr>
            <p:cNvPr id="114701" name="Text Box 13"/>
            <p:cNvSpPr txBox="1">
              <a:spLocks noChangeArrowheads="1"/>
            </p:cNvSpPr>
            <p:nvPr/>
          </p:nvSpPr>
          <p:spPr bwMode="auto">
            <a:xfrm>
              <a:off x="3800" y="1866"/>
              <a:ext cx="350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/>
              <a:r>
                <a:rPr lang="en-US" sz="2800" i="1" dirty="0" err="1"/>
                <a:t>E</a:t>
              </a:r>
              <a:r>
                <a:rPr lang="en-US" sz="2800" i="1" baseline="-25000" dirty="0" err="1"/>
                <a:t>a</a:t>
              </a:r>
              <a:endParaRPr lang="en-US" sz="2800" i="1" dirty="0"/>
            </a:p>
            <a:p>
              <a:pPr algn="ctr">
                <a:lnSpc>
                  <a:spcPct val="40000"/>
                </a:lnSpc>
              </a:pPr>
              <a:endParaRPr lang="en-US" sz="2800" i="1" dirty="0"/>
            </a:p>
            <a:p>
              <a:pPr algn="ctr"/>
              <a:r>
                <a:rPr lang="en-US" sz="2800" i="1" dirty="0"/>
                <a:t>R</a:t>
              </a:r>
              <a:endParaRPr lang="en-US" sz="2800" i="1" baseline="-25000" dirty="0"/>
            </a:p>
          </p:txBody>
        </p:sp>
        <p:sp>
          <p:nvSpPr>
            <p:cNvPr id="114702" name="Line 14"/>
            <p:cNvSpPr>
              <a:spLocks noChangeShapeType="1"/>
            </p:cNvSpPr>
            <p:nvPr/>
          </p:nvSpPr>
          <p:spPr bwMode="auto">
            <a:xfrm>
              <a:off x="3759" y="2225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6" name="Group 22"/>
          <p:cNvGrpSpPr>
            <a:grpSpLocks/>
          </p:cNvGrpSpPr>
          <p:nvPr/>
        </p:nvGrpSpPr>
        <p:grpSpPr bwMode="auto">
          <a:xfrm>
            <a:off x="4013199" y="5763857"/>
            <a:ext cx="358775" cy="641350"/>
            <a:chOff x="3627" y="3600"/>
            <a:chExt cx="226" cy="404"/>
          </a:xfrm>
        </p:grpSpPr>
        <p:sp>
          <p:nvSpPr>
            <p:cNvPr id="114699" name="Text Box 18"/>
            <p:cNvSpPr txBox="1">
              <a:spLocks noChangeArrowheads="1"/>
            </p:cNvSpPr>
            <p:nvPr/>
          </p:nvSpPr>
          <p:spPr bwMode="auto">
            <a:xfrm>
              <a:off x="3630" y="3600"/>
              <a:ext cx="2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/>
              <a:r>
                <a:rPr lang="en-US" sz="1800" b="1"/>
                <a:t>1</a:t>
              </a:r>
            </a:p>
            <a:p>
              <a:pPr algn="ctr"/>
              <a:r>
                <a:rPr lang="en-US" sz="1800" b="1" i="1"/>
                <a:t>T</a:t>
              </a:r>
              <a:endParaRPr lang="en-US" sz="1800"/>
            </a:p>
          </p:txBody>
        </p:sp>
        <p:sp>
          <p:nvSpPr>
            <p:cNvPr id="114700" name="Line 19"/>
            <p:cNvSpPr>
              <a:spLocks noChangeShapeType="1"/>
            </p:cNvSpPr>
            <p:nvPr/>
          </p:nvSpPr>
          <p:spPr bwMode="auto">
            <a:xfrm>
              <a:off x="3627" y="3799"/>
              <a:ext cx="2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4697" name="Content Placeholder 18" descr="14_19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" r="-1212"/>
          <a:stretch>
            <a:fillRect/>
          </a:stretch>
        </p:blipFill>
        <p:spPr>
          <a:xfrm>
            <a:off x="228600" y="1981200"/>
            <a:ext cx="4267200" cy="2514600"/>
          </a:xfrm>
        </p:spPr>
      </p:pic>
      <p:sp>
        <p:nvSpPr>
          <p:cNvPr id="114698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2514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en-US" dirty="0" smtClean="0"/>
              <a:t>Chemically Related Demos for Physical Science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467600" cy="2971800"/>
          </a:xfrm>
        </p:spPr>
        <p:txBody>
          <a:bodyPr/>
          <a:lstStyle/>
          <a:p>
            <a:pPr algn="l"/>
            <a:r>
              <a:rPr lang="en-US" dirty="0" smtClean="0"/>
              <a:t>Looking for volunteers!!!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6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Kinetic-Molecular Theory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This is a model that aids in our understanding of what happens to gas particles as environmental conditions change.</a:t>
            </a:r>
          </a:p>
        </p:txBody>
      </p:sp>
      <p:pic>
        <p:nvPicPr>
          <p:cNvPr id="38922" name="Picture 10" descr="10_1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132138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59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Tenets of Kinetic-Molecular Theory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Gases consist of large numbers of molecules that are in continuous, random motion.</a:t>
            </a:r>
          </a:p>
        </p:txBody>
      </p:sp>
    </p:spTree>
    <p:extLst>
      <p:ext uri="{BB962C8B-B14F-4D97-AF65-F5344CB8AC3E}">
        <p14:creationId xmlns:p14="http://schemas.microsoft.com/office/powerpoint/2010/main" val="1962021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Tenets of Kinetic-Molecular Theory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The combined volume of all the molecules of the gas is negligible relative to the total volume in which the gas is contained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About 0.1% of air is occupied by gas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17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Tenets of Kinetic-Molecular Theory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86106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Attractive and repulsive forces between gas molecules are negligible.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2791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Tenets of Kinetic-Molecular Theory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2672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Energy can be transferred between molecules during collisions, but the </a:t>
            </a:r>
            <a:r>
              <a:rPr lang="en-US" sz="2800" i="1"/>
              <a:t>average</a:t>
            </a:r>
            <a:r>
              <a:rPr lang="en-US" sz="2800"/>
              <a:t> kinetic energy of the molecules does not change with time, as long as the temperature of the gas remains constant.</a:t>
            </a:r>
          </a:p>
        </p:txBody>
      </p:sp>
      <p:pic>
        <p:nvPicPr>
          <p:cNvPr id="43025" name="Picture 17" descr="10_17b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0100"/>
            <a:ext cx="4191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48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0" name="Picture 18" descr="10_17a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981200"/>
            <a:ext cx="3835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Tenets of Kinetic-Molecular Theory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average kinetic energy of the molecules is proportional to the absolute temperature.</a:t>
            </a:r>
          </a:p>
        </p:txBody>
      </p:sp>
    </p:spTree>
    <p:extLst>
      <p:ext uri="{BB962C8B-B14F-4D97-AF65-F5344CB8AC3E}">
        <p14:creationId xmlns:p14="http://schemas.microsoft.com/office/powerpoint/2010/main" val="3263378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Effusion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3528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</a:t>
            </a:r>
            <a:r>
              <a:rPr lang="en-US" b="1"/>
              <a:t>Effusion</a:t>
            </a:r>
            <a:r>
              <a:rPr lang="en-US"/>
              <a:t> is the escape of gas molecules through a tiny hole into an evacuated space.</a:t>
            </a:r>
          </a:p>
        </p:txBody>
      </p:sp>
      <p:pic>
        <p:nvPicPr>
          <p:cNvPr id="52237" name="Picture 13" descr="10_19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28495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37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678</Words>
  <Application>Microsoft Office PowerPoint</Application>
  <PresentationFormat>On-screen Show (4:3)</PresentationFormat>
  <Paragraphs>156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Kinetic-Molecular Theory</vt:lpstr>
      <vt:lpstr>  PS-21</vt:lpstr>
      <vt:lpstr>Kinetic-Molecular Theory</vt:lpstr>
      <vt:lpstr>Main Tenets of Kinetic-Molecular Theory</vt:lpstr>
      <vt:lpstr>Main Tenets of Kinetic-Molecular Theory</vt:lpstr>
      <vt:lpstr>Main Tenets of Kinetic-Molecular Theory</vt:lpstr>
      <vt:lpstr>Main Tenets of Kinetic-Molecular Theory</vt:lpstr>
      <vt:lpstr>Main Tenets of Kinetic-Molecular Theory</vt:lpstr>
      <vt:lpstr>Effusion</vt:lpstr>
      <vt:lpstr>Effusion</vt:lpstr>
      <vt:lpstr>Diffusion</vt:lpstr>
      <vt:lpstr>Graham's Law</vt:lpstr>
      <vt:lpstr>Phase Changes</vt:lpstr>
      <vt:lpstr>Energy Changes Associated with Changes of State</vt:lpstr>
      <vt:lpstr>Vapor Pressure</vt:lpstr>
      <vt:lpstr>Temperature and Rate</vt:lpstr>
      <vt:lpstr>Note the Glowsticks</vt:lpstr>
      <vt:lpstr>The Collision Model</vt:lpstr>
      <vt:lpstr>The Collision Model</vt:lpstr>
      <vt:lpstr>Activation Energy</vt:lpstr>
      <vt:lpstr>Reaction Coordinate Diagrams</vt:lpstr>
      <vt:lpstr>Reaction Coordinate Diagrams</vt:lpstr>
      <vt:lpstr>Maxwell–Boltzmann Distributions</vt:lpstr>
      <vt:lpstr>Maxwell–Boltzmann Distributions</vt:lpstr>
      <vt:lpstr>Maxwell–Boltzmann Distributions</vt:lpstr>
      <vt:lpstr>Maxwell–Boltzmann Distributions</vt:lpstr>
      <vt:lpstr>Arrhenius Equation</vt:lpstr>
      <vt:lpstr>Arrhenius Equation</vt:lpstr>
      <vt:lpstr>Chemically Related Demos for Physical Science Program</vt:lpstr>
    </vt:vector>
  </TitlesOfParts>
  <Company>The University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Kinetic-Molecular Theory</dc:title>
  <dc:creator>as</dc:creator>
  <cp:lastModifiedBy>Windows User</cp:lastModifiedBy>
  <cp:revision>7</cp:revision>
  <dcterms:created xsi:type="dcterms:W3CDTF">2013-10-10T18:58:58Z</dcterms:created>
  <dcterms:modified xsi:type="dcterms:W3CDTF">2013-11-05T20:35:07Z</dcterms:modified>
</cp:coreProperties>
</file>