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ms-office.activeX"/>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activeX/activeX1.xml" ContentType="application/vnd.ms-office.activeX+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62"/>
  </p:notesMasterIdLst>
  <p:handoutMasterIdLst>
    <p:handoutMasterId r:id="rId63"/>
  </p:handoutMasterIdLst>
  <p:sldIdLst>
    <p:sldId id="256" r:id="rId2"/>
    <p:sldId id="268" r:id="rId3"/>
    <p:sldId id="388" r:id="rId4"/>
    <p:sldId id="458" r:id="rId5"/>
    <p:sldId id="350" r:id="rId6"/>
    <p:sldId id="351" r:id="rId7"/>
    <p:sldId id="402" r:id="rId8"/>
    <p:sldId id="403" r:id="rId9"/>
    <p:sldId id="483" r:id="rId10"/>
    <p:sldId id="484" r:id="rId11"/>
    <p:sldId id="485" r:id="rId12"/>
    <p:sldId id="486" r:id="rId13"/>
    <p:sldId id="456" r:id="rId14"/>
    <p:sldId id="417" r:id="rId15"/>
    <p:sldId id="418" r:id="rId16"/>
    <p:sldId id="487" r:id="rId17"/>
    <p:sldId id="488" r:id="rId18"/>
    <p:sldId id="489" r:id="rId19"/>
    <p:sldId id="490" r:id="rId20"/>
    <p:sldId id="491" r:id="rId21"/>
    <p:sldId id="492" r:id="rId22"/>
    <p:sldId id="467" r:id="rId23"/>
    <p:sldId id="477" r:id="rId24"/>
    <p:sldId id="478" r:id="rId25"/>
    <p:sldId id="419" r:id="rId26"/>
    <p:sldId id="457" r:id="rId27"/>
    <p:sldId id="421" r:id="rId28"/>
    <p:sldId id="422" r:id="rId29"/>
    <p:sldId id="423" r:id="rId30"/>
    <p:sldId id="424" r:id="rId31"/>
    <p:sldId id="425" r:id="rId32"/>
    <p:sldId id="464" r:id="rId33"/>
    <p:sldId id="466" r:id="rId34"/>
    <p:sldId id="465" r:id="rId35"/>
    <p:sldId id="494" r:id="rId36"/>
    <p:sldId id="497" r:id="rId37"/>
    <p:sldId id="498" r:id="rId38"/>
    <p:sldId id="426" r:id="rId39"/>
    <p:sldId id="427" r:id="rId40"/>
    <p:sldId id="428" r:id="rId41"/>
    <p:sldId id="446" r:id="rId42"/>
    <p:sldId id="447" r:id="rId43"/>
    <p:sldId id="429" r:id="rId44"/>
    <p:sldId id="430" r:id="rId45"/>
    <p:sldId id="431" r:id="rId46"/>
    <p:sldId id="432" r:id="rId47"/>
    <p:sldId id="433" r:id="rId48"/>
    <p:sldId id="434" r:id="rId49"/>
    <p:sldId id="435" r:id="rId50"/>
    <p:sldId id="436" r:id="rId51"/>
    <p:sldId id="437" r:id="rId52"/>
    <p:sldId id="495" r:id="rId53"/>
    <p:sldId id="496" r:id="rId54"/>
    <p:sldId id="438" r:id="rId55"/>
    <p:sldId id="479" r:id="rId56"/>
    <p:sldId id="480" r:id="rId57"/>
    <p:sldId id="441" r:id="rId58"/>
    <p:sldId id="442" r:id="rId59"/>
    <p:sldId id="443" r:id="rId60"/>
    <p:sldId id="493" r:id="rId61"/>
  </p:sldIdLst>
  <p:sldSz cx="9144000" cy="6858000" type="letter"/>
  <p:notesSz cx="7086600" cy="93726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wsunal"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3300"/>
    <a:srgbClr val="0001E2"/>
    <a:srgbClr val="FFFF00"/>
    <a:srgbClr val="009F9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792" autoAdjust="0"/>
  </p:normalViewPr>
  <p:slideViewPr>
    <p:cSldViewPr>
      <p:cViewPr>
        <p:scale>
          <a:sx n="70" d="100"/>
          <a:sy n="70" d="100"/>
        </p:scale>
        <p:origin x="-804" y="-78"/>
      </p:cViewPr>
      <p:guideLst>
        <p:guide orient="horz" pos="2160"/>
        <p:guide pos="2880"/>
      </p:guideLst>
    </p:cSldViewPr>
  </p:slideViewPr>
  <p:outlineViewPr>
    <p:cViewPr>
      <p:scale>
        <a:sx n="33" d="100"/>
        <a:sy n="33" d="100"/>
      </p:scale>
      <p:origin x="0" y="504"/>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42" d="100"/>
          <a:sy n="42" d="100"/>
        </p:scale>
        <p:origin x="-952" y="-96"/>
      </p:cViewPr>
      <p:guideLst>
        <p:guide orient="horz" pos="2952"/>
        <p:guide pos="2232"/>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5512D116-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599522" y="8964697"/>
            <a:ext cx="414899" cy="324399"/>
          </a:xfrm>
          <a:prstGeom prst="rect">
            <a:avLst/>
          </a:prstGeom>
          <a:noFill/>
          <a:ln w="12700">
            <a:noFill/>
            <a:miter lim="800000"/>
            <a:headEnd/>
            <a:tailEnd/>
          </a:ln>
          <a:effectLst/>
        </p:spPr>
        <p:txBody>
          <a:bodyPr wrap="none" lIns="94318" tIns="46331" rIns="94318" bIns="46331" anchor="ctr">
            <a:spAutoFit/>
          </a:bodyPr>
          <a:lstStyle/>
          <a:p>
            <a:pPr algn="r">
              <a:defRPr/>
            </a:pPr>
            <a:fld id="{D23F28A2-37AA-405B-9BA8-FD1A41C9150C}" type="slidenum">
              <a:rPr lang="en-US" sz="1500">
                <a:latin typeface="Times" charset="0"/>
              </a:rPr>
              <a:pPr algn="r">
                <a:defRPr/>
              </a:pPr>
              <a:t>‹#›</a:t>
            </a:fld>
            <a:endParaRPr lang="en-US" sz="1500" dirty="0">
              <a:latin typeface="Times"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idx="2"/>
          </p:nvPr>
        </p:nvSpPr>
        <p:spPr bwMode="auto">
          <a:xfrm>
            <a:off x="1209675" y="709613"/>
            <a:ext cx="4667250" cy="3500437"/>
          </a:xfrm>
          <a:prstGeom prst="rect">
            <a:avLst/>
          </a:prstGeom>
          <a:noFill/>
          <a:ln w="12700">
            <a:solidFill>
              <a:schemeClr val="tx1"/>
            </a:solidFill>
            <a:miter lim="800000"/>
            <a:headEnd/>
            <a:tailEnd/>
          </a:ln>
        </p:spPr>
      </p:sp>
      <p:sp>
        <p:nvSpPr>
          <p:cNvPr id="2051" name="Rectangle 3"/>
          <p:cNvSpPr>
            <a:spLocks noGrp="1" noChangeArrowheads="1"/>
          </p:cNvSpPr>
          <p:nvPr>
            <p:ph type="body" sz="quarter" idx="3"/>
          </p:nvPr>
        </p:nvSpPr>
        <p:spPr bwMode="auto">
          <a:xfrm>
            <a:off x="944880" y="4451986"/>
            <a:ext cx="5196840" cy="4217670"/>
          </a:xfrm>
          <a:prstGeom prst="rect">
            <a:avLst/>
          </a:prstGeom>
          <a:noFill/>
          <a:ln w="12700">
            <a:noFill/>
            <a:miter lim="800000"/>
            <a:headEnd/>
            <a:tailEnd/>
          </a:ln>
          <a:effectLst/>
        </p:spPr>
        <p:txBody>
          <a:bodyPr vert="horz" wrap="square" lIns="94318" tIns="46331" rIns="94318" bIns="46331"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2" name="Rectangle 4"/>
          <p:cNvSpPr>
            <a:spLocks noChangeArrowheads="1"/>
          </p:cNvSpPr>
          <p:nvPr/>
        </p:nvSpPr>
        <p:spPr bwMode="auto">
          <a:xfrm>
            <a:off x="6599522" y="8964697"/>
            <a:ext cx="414899" cy="324399"/>
          </a:xfrm>
          <a:prstGeom prst="rect">
            <a:avLst/>
          </a:prstGeom>
          <a:noFill/>
          <a:ln w="12700">
            <a:noFill/>
            <a:miter lim="800000"/>
            <a:headEnd/>
            <a:tailEnd/>
          </a:ln>
          <a:effectLst/>
        </p:spPr>
        <p:txBody>
          <a:bodyPr wrap="none" lIns="94318" tIns="46331" rIns="94318" bIns="46331" anchor="ctr">
            <a:spAutoFit/>
          </a:bodyPr>
          <a:lstStyle/>
          <a:p>
            <a:pPr algn="r">
              <a:defRPr/>
            </a:pPr>
            <a:fld id="{0E7930D4-722B-4895-BAB0-653B5F18FC82}" type="slidenum">
              <a:rPr lang="en-US" sz="1500">
                <a:latin typeface="Times" charset="0"/>
              </a:rPr>
              <a:pPr algn="r">
                <a:defRPr/>
              </a:pPr>
              <a:t>‹#›</a:t>
            </a:fld>
            <a:endParaRPr lang="en-US" sz="1500" dirty="0">
              <a:latin typeface="Times"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p>
          </p:txBody>
        </p:sp>
      </p:grpSp>
      <p:sp>
        <p:nvSpPr>
          <p:cNvPr id="67586"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6758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fld id="{D0880A7F-30DE-4F52-8DAB-A077A3F37AAB}" type="datetimeFigureOut">
              <a:rPr lang="en-US"/>
              <a:pPr>
                <a:defRPr/>
              </a:pPr>
              <a:t>11/13/2012</a:t>
            </a:fld>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6FCB66B5-FF82-46AC-86E4-A83CB84CDEF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3A5246B-392D-4F58-9249-6CBD549F66AB}" type="datetimeFigureOut">
              <a:rPr lang="en-US"/>
              <a:pPr>
                <a:defRPr/>
              </a:pPr>
              <a:t>11/13/2012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1DAA83-721A-474C-938C-7EDADB7FE73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D775265-B240-45BC-9CCE-5044FBDE4BEC}" type="datetimeFigureOut">
              <a:rPr lang="en-US"/>
              <a:pPr>
                <a:defRPr/>
              </a:pPr>
              <a:t>11/13/2012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B9CDE-BC1D-4E09-80FA-A7094A14B66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EE9213A-C4BB-4937-A5CE-AEBB9B589ECB}" type="datetimeFigureOut">
              <a:rPr lang="en-US"/>
              <a:pPr>
                <a:defRPr/>
              </a:pPr>
              <a:t>11/13/2012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26BB46-A6DF-4713-B536-8C2D59A9AF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0AA9534-26FD-484B-9A61-8A082EA2ADFF}" type="datetimeFigureOut">
              <a:rPr lang="en-US"/>
              <a:pPr>
                <a:defRPr/>
              </a:pPr>
              <a:t>11/13/2012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ED8124-CADC-438E-B5FD-0EF15655E1F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DD52EFA-6973-433C-81F4-B3C6816A226B}" type="datetimeFigureOut">
              <a:rPr lang="en-US"/>
              <a:pPr>
                <a:defRPr/>
              </a:pPr>
              <a:t>11/13/2012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9DA0AE-DB83-4145-9BB9-D5B84B76BBF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0A2B40A-9CFD-41C1-9D6B-CA9C8A0DC3CE}" type="datetimeFigureOut">
              <a:rPr lang="en-US"/>
              <a:pPr>
                <a:defRPr/>
              </a:pPr>
              <a:t>11/13/2012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BDA935-7B34-4176-B6C0-F213FAE5137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B5E836CC-3638-4E83-A86D-7E75641A8BAB}" type="datetimeFigureOut">
              <a:rPr lang="en-US"/>
              <a:pPr>
                <a:defRPr/>
              </a:pPr>
              <a:t>11/13/2012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E1242CD-1452-40B4-85A8-7D6E7805C15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926BCB9-4767-4793-9F45-77122A0856BD}" type="datetimeFigureOut">
              <a:rPr lang="en-US"/>
              <a:pPr>
                <a:defRPr/>
              </a:pPr>
              <a:t>11/13/2012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5FCDC4-5F73-4BC6-AE79-36812D1B4BC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586FB08-1310-45E0-A6D4-D1B18E3A5168}" type="datetimeFigureOut">
              <a:rPr lang="en-US"/>
              <a:pPr>
                <a:defRPr/>
              </a:pPr>
              <a:t>11/13/2012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BF9BD17-BB61-443F-9CC4-E758E0759EA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A4E3BBE-9288-497B-B121-27492534EF55}" type="datetimeFigureOut">
              <a:rPr lang="en-US"/>
              <a:pPr>
                <a:defRPr/>
              </a:pPr>
              <a:t>11/13/2012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C91FE8-B242-4969-BE04-4666251D7D2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EBD7E33-31AB-4C61-9B28-A32D427835B0}" type="datetimeFigureOut">
              <a:rPr lang="en-US"/>
              <a:pPr>
                <a:defRPr/>
              </a:pPr>
              <a:t>11/13/2012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597B0A-D431-48FC-876A-D987D4B81CA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56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fld id="{D3C6768C-1009-4499-855E-E04D8A0A8A97}" type="datetimeFigureOut">
              <a:rPr lang="en-US"/>
              <a:pPr>
                <a:defRPr/>
              </a:pPr>
              <a:t>11/13/2012</a:t>
            </a:fld>
            <a:endParaRPr lang="en-US"/>
          </a:p>
        </p:txBody>
      </p:sp>
      <p:sp>
        <p:nvSpPr>
          <p:cNvPr id="665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6656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EA238808-0486-4B4D-8C75-2402CDF67AA7}" type="slidenum">
              <a:rPr lang="en-US"/>
              <a:pPr>
                <a:defRPr/>
              </a:pPr>
              <a:t>‹#›</a:t>
            </a:fld>
            <a:endParaRPr lang="en-US"/>
          </a:p>
        </p:txBody>
      </p:sp>
      <p:sp>
        <p:nvSpPr>
          <p:cNvPr id="66567"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6568"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p>
        </p:txBody>
      </p:sp>
      <p:sp>
        <p:nvSpPr>
          <p:cNvPr id="66569"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6570"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979"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 id="2147483978"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physicsclassroom.com/Class/momentum/U4L2a.cfm" TargetMode="External"/><Relationship Id="rId2" Type="http://schemas.openxmlformats.org/officeDocument/2006/relationships/hyperlink" Target="http://phet.colorado.edu/en/simulation/collision-lab" TargetMode="External"/><Relationship Id="rId1" Type="http://schemas.openxmlformats.org/officeDocument/2006/relationships/slideLayout" Target="../slideLayouts/slideLayout4.xml"/><Relationship Id="rId4" Type="http://schemas.openxmlformats.org/officeDocument/2006/relationships/hyperlink" Target="http://phet.colorado.edu/en/contributions/view/3318"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chemistry.about.com/od/lecturenotesl3/a/chemphyschanges.htm" TargetMode="External"/><Relationship Id="rId2" Type="http://schemas.openxmlformats.org/officeDocument/2006/relationships/hyperlink" Target="http://www.quia.com/quiz/303980.html"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ZobSZq6WUcM" TargetMode="External"/><Relationship Id="rId2" Type="http://schemas.openxmlformats.org/officeDocument/2006/relationships/hyperlink" Target="http://www.learner.org/courses/essential/physicalsci/session4/closer1.html"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learner.org/resources/browse.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learner.org/resources/series29.html" TargetMode="External"/><Relationship Id="rId4" Type="http://schemas.openxmlformats.org/officeDocument/2006/relationships/hyperlink" Target="http://www.learner.org/resources/series26.htm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nap.edu/catalog.php?record_id=1316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slideLayout" Target="../slideLayouts/slideLayout7.xml"/><Relationship Id="rId7" Type="http://schemas.openxmlformats.org/officeDocument/2006/relationships/image" Target="../media/image8.jpe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3.jpeg"/><Relationship Id="rId11" Type="http://schemas.openxmlformats.org/officeDocument/2006/relationships/image" Target="../media/image11.jpeg"/><Relationship Id="rId5" Type="http://schemas.openxmlformats.org/officeDocument/2006/relationships/image" Target="../media/image7.jpeg"/><Relationship Id="rId10" Type="http://schemas.openxmlformats.org/officeDocument/2006/relationships/image" Target="../media/image10.jpeg"/><Relationship Id="rId4" Type="http://schemas.openxmlformats.org/officeDocument/2006/relationships/image" Target="../media/image6.jpeg"/><Relationship Id="rId9"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learner.org/resources/browse.html" TargetMode="External"/><Relationship Id="rId7" Type="http://schemas.openxmlformats.org/officeDocument/2006/relationships/hyperlink" Target="http://phet.colorado.edu/index.php" TargetMode="External"/><Relationship Id="rId2" Type="http://schemas.openxmlformats.org/officeDocument/2006/relationships/hyperlink" Target="http://www.physicspathway.org/" TargetMode="External"/><Relationship Id="rId1" Type="http://schemas.openxmlformats.org/officeDocument/2006/relationships/slideLayout" Target="../slideLayouts/slideLayout12.xml"/><Relationship Id="rId6" Type="http://schemas.openxmlformats.org/officeDocument/2006/relationships/hyperlink" Target="http://physicsforums.com/" TargetMode="External"/><Relationship Id="rId5" Type="http://schemas.openxmlformats.org/officeDocument/2006/relationships/hyperlink" Target="http://www.physicsclassroom.com/Class" TargetMode="External"/><Relationship Id="rId4" Type="http://schemas.openxmlformats.org/officeDocument/2006/relationships/hyperlink" Target="http://www.compadre.org/psrc/"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bing.com/images/search?q=light+diagrams&amp;view=detail&amp;id=96189781A56610076C1D743C9F8F7F5A671F2EB3&amp;first=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40.xml.rels><?xml version="1.0" encoding="UTF-8" standalone="yes"?>
<Relationships xmlns="http://schemas.openxmlformats.org/package/2006/relationships"><Relationship Id="rId3" Type="http://schemas.openxmlformats.org/officeDocument/2006/relationships/hyperlink" Target="http://www.physicspathway.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41.xml.rels><?xml version="1.0" encoding="UTF-8" standalone="yes"?>
<Relationships xmlns="http://schemas.openxmlformats.org/package/2006/relationships"><Relationship Id="rId3" Type="http://schemas.openxmlformats.org/officeDocument/2006/relationships/hyperlink" Target="http://www.thephysicsfront.org/index.cfm" TargetMode="External"/><Relationship Id="rId2" Type="http://schemas.openxmlformats.org/officeDocument/2006/relationships/hyperlink" Target="http://www.thephysicsfront.org/items/detail.cfm?ID=2493" TargetMode="External"/><Relationship Id="rId1" Type="http://schemas.openxmlformats.org/officeDocument/2006/relationships/slideLayout" Target="../slideLayouts/slideLayout4.xml"/><Relationship Id="rId4" Type="http://schemas.openxmlformats.org/officeDocument/2006/relationships/image" Target="../media/image19.gif"/></Relationships>
</file>

<file path=ppt/slides/_rels/slide42.xml.rels><?xml version="1.0" encoding="UTF-8" standalone="yes"?>
<Relationships xmlns="http://schemas.openxmlformats.org/package/2006/relationships"><Relationship Id="rId2" Type="http://schemas.openxmlformats.org/officeDocument/2006/relationships/hyperlink" Target="http://assessment.aaas.org/" TargetMode="Externa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hyperlink" Target="http://www.learner.org/resources/browse.html" TargetMode="External"/><Relationship Id="rId7" Type="http://schemas.openxmlformats.org/officeDocument/2006/relationships/hyperlink" Target="http://www.learner.org/resources/series126.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learner.org/resources/series90.html" TargetMode="External"/><Relationship Id="rId5" Type="http://schemas.openxmlformats.org/officeDocument/2006/relationships/hyperlink" Target="http://www.learner.org/resources/series213.html" TargetMode="External"/><Relationship Id="rId4" Type="http://schemas.openxmlformats.org/officeDocument/2006/relationships/hyperlink" Target="http://www.learner.org/resources/series119.html"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hyperlink" Target="http://www.physicsclassroom.com/Class"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hyperlink" Target="http://physicsforums.com/"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8" Type="http://schemas.openxmlformats.org/officeDocument/2006/relationships/hyperlink" Target="http://www.merlot.org/merlot/index.htm" TargetMode="External"/><Relationship Id="rId13" Type="http://schemas.openxmlformats.org/officeDocument/2006/relationships/hyperlink" Target="http://livephoto.rit.edu/" TargetMode="External"/><Relationship Id="rId3" Type="http://schemas.openxmlformats.org/officeDocument/2006/relationships/hyperlink" Target="http://www.aapt.org/" TargetMode="External"/><Relationship Id="rId7" Type="http://schemas.openxmlformats.org/officeDocument/2006/relationships/hyperlink" Target="http://www.compadre.org/" TargetMode="External"/><Relationship Id="rId12" Type="http://schemas.openxmlformats.org/officeDocument/2006/relationships/hyperlink" Target="http://www.phystec.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phet.colorado.edu/index.php" TargetMode="External"/><Relationship Id="rId11" Type="http://schemas.openxmlformats.org/officeDocument/2006/relationships/hyperlink" Target="http://particleadventure.org/" TargetMode="External"/><Relationship Id="rId5" Type="http://schemas.openxmlformats.org/officeDocument/2006/relationships/hyperlink" Target="http://bama.ua.edu/~alaapt/links.htm" TargetMode="External"/><Relationship Id="rId10" Type="http://schemas.openxmlformats.org/officeDocument/2006/relationships/hyperlink" Target="http://www.physicscentral.org/" TargetMode="External"/><Relationship Id="rId4" Type="http://schemas.openxmlformats.org/officeDocument/2006/relationships/hyperlink" Target="http://bama.ua.edu/~alaapt/" TargetMode="External"/><Relationship Id="rId9" Type="http://schemas.openxmlformats.org/officeDocument/2006/relationships/hyperlink" Target="http://www.aps.org/studentsandeducators/index.cfm" TargetMode="External"/><Relationship Id="rId14" Type="http://schemas.openxmlformats.org/officeDocument/2006/relationships/hyperlink" Target="http://www.falstad.com/mathphysics.html"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phet.colorado.edu/index.ph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pbs.org/wgbh/nova/teachers/search-results.html?q=physical+science&amp;submit.x=11&amp;submit.y=1" TargetMode="External"/><Relationship Id="rId2" Type="http://schemas.openxmlformats.org/officeDocument/2006/relationships/notesSlide" Target="../notesSlides/notesSlide21.xml"/><Relationship Id="rId1" Type="http://schemas.openxmlformats.org/officeDocument/2006/relationships/slideLayout" Target="../slideLayouts/slideLayout12.xml"/><Relationship Id="rId6" Type="http://schemas.openxmlformats.org/officeDocument/2006/relationships/hyperlink" Target="http://www.pbs.org/wgbh/nova/teachers/" TargetMode="External"/><Relationship Id="rId5" Type="http://schemas.openxmlformats.org/officeDocument/2006/relationships/hyperlink" Target="http://www.pbs.org/wgbh/nova/teachers/resources/subj_02_03.html" TargetMode="External"/><Relationship Id="rId4" Type="http://schemas.openxmlformats.org/officeDocument/2006/relationships/hyperlink" Target="http://www.pbs.org/wgbh/nova/teachers/resources/title.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hyperlink" Target="http://www.project2061.org/tools/sfaaol/sfaatoc.ht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www.project2061.org/publications/atlas/sample/toc.htm" TargetMode="External"/><Relationship Id="rId4" Type="http://schemas.openxmlformats.org/officeDocument/2006/relationships/hyperlink" Target="http://www.project2061.org/tools/atlas/default.htm"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www.project2061.org/publications/atlas/media/combinedTOC.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project2061.org/publications/atlas/sample/toc2.htm"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www.nap.edu/booksearch.php?term=Inquiry+and+the+National+standards&amp;isbn=030906533X&amp;Search+This+Book.x=17&amp;Search+This+Book.y=15" TargetMode="External"/><Relationship Id="rId2" Type="http://schemas.openxmlformats.org/officeDocument/2006/relationships/hyperlink" Target="http://www.nap.edu/catalog.php?record_id=13165"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nap.edu/catalog.php?record_id=4962" TargetMode="External"/><Relationship Id="rId2" Type="http://schemas.openxmlformats.org/officeDocument/2006/relationships/hyperlink" Target="http://www.nap.edu/readingroom/books/nses/html"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hyperlink" Target="http://www.physicsclassroom.com/Class/momentum/U4L2d.cfm"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www.animations.physics.unsw.edu.au/jw/momentum.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HdjxMw9bumI" TargetMode="External"/><Relationship Id="rId2" Type="http://schemas.openxmlformats.org/officeDocument/2006/relationships/hyperlink" Target="http://www.flickr.com/photos/physicsclassroom/galleries/72157625280491634"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0" y="-152400"/>
            <a:ext cx="9144000" cy="3200400"/>
          </a:xfrm>
          <a:noFill/>
        </p:spPr>
        <p:txBody>
          <a:bodyPr lIns="90487" tIns="44450" rIns="90487" bIns="44450" anchor="ctr"/>
          <a:lstStyle/>
          <a:p>
            <a:pPr marL="2457450" algn="ctr" eaLnBrk="1" hangingPunct="1"/>
            <a:r>
              <a:rPr lang="en-US" sz="11600" b="1" i="1" dirty="0" smtClean="0">
                <a:solidFill>
                  <a:srgbClr val="FF3300"/>
                </a:solidFill>
                <a:latin typeface="Croobie" pitchFamily="2" charset="0"/>
              </a:rPr>
              <a:t/>
            </a:r>
            <a:br>
              <a:rPr lang="en-US" sz="11600" b="1" i="1" dirty="0" smtClean="0">
                <a:solidFill>
                  <a:srgbClr val="FF3300"/>
                </a:solidFill>
                <a:latin typeface="Croobie" pitchFamily="2" charset="0"/>
              </a:rPr>
            </a:br>
            <a:r>
              <a:rPr lang="en-US" sz="11600" b="1" i="1" dirty="0" smtClean="0">
                <a:solidFill>
                  <a:srgbClr val="FF3300"/>
                </a:solidFill>
                <a:latin typeface="Croobie" pitchFamily="2" charset="0"/>
              </a:rPr>
              <a:t>PS-21</a:t>
            </a:r>
            <a:endParaRPr lang="en-US" sz="4700" dirty="0" smtClean="0"/>
          </a:p>
        </p:txBody>
      </p:sp>
      <p:sp>
        <p:nvSpPr>
          <p:cNvPr id="3075" name="Rectangle 3"/>
          <p:cNvSpPr>
            <a:spLocks noGrp="1" noChangeArrowheads="1"/>
          </p:cNvSpPr>
          <p:nvPr>
            <p:ph type="subTitle" idx="4294967295"/>
          </p:nvPr>
        </p:nvSpPr>
        <p:spPr>
          <a:xfrm>
            <a:off x="228600" y="2590800"/>
            <a:ext cx="8686800" cy="4267200"/>
          </a:xfrm>
        </p:spPr>
        <p:txBody>
          <a:bodyPr lIns="90487" tIns="44450" rIns="90487" bIns="44450"/>
          <a:lstStyle/>
          <a:p>
            <a:pPr marL="0" indent="0" algn="ctr" eaLnBrk="1" hangingPunct="1">
              <a:lnSpc>
                <a:spcPct val="80000"/>
              </a:lnSpc>
              <a:buFont typeface="Wingdings" pitchFamily="2" charset="2"/>
              <a:buNone/>
              <a:defRPr/>
            </a:pPr>
            <a:endParaRPr lang="en-US" sz="1700" dirty="0" smtClean="0"/>
          </a:p>
          <a:p>
            <a:pPr marL="0" indent="0" algn="ctr" eaLnBrk="1" hangingPunct="1">
              <a:lnSpc>
                <a:spcPct val="80000"/>
              </a:lnSpc>
              <a:buFont typeface="Wingdings" pitchFamily="2" charset="2"/>
              <a:buNone/>
              <a:defRPr/>
            </a:pPr>
            <a:r>
              <a:rPr lang="en-US" sz="3000" b="1" i="1" dirty="0" smtClean="0">
                <a:solidFill>
                  <a:srgbClr val="C00000"/>
                </a:solidFill>
                <a:latin typeface="Wide Latin" pitchFamily="18" charset="0"/>
              </a:rPr>
              <a:t>Physical Science in the 21st Century</a:t>
            </a:r>
          </a:p>
          <a:p>
            <a:pPr marL="3543300" lvl="8" indent="0" algn="ctr">
              <a:lnSpc>
                <a:spcPct val="80000"/>
              </a:lnSpc>
              <a:buFont typeface="Wingdings" pitchFamily="2" charset="2"/>
              <a:buNone/>
              <a:defRPr/>
            </a:pPr>
            <a:endParaRPr lang="en-US" sz="1200" b="1" i="1" dirty="0" smtClean="0">
              <a:solidFill>
                <a:srgbClr val="C00000"/>
              </a:solidFill>
              <a:latin typeface="Wide Latin" pitchFamily="18" charset="0"/>
            </a:endParaRPr>
          </a:p>
          <a:p>
            <a:pPr marL="0" indent="0" algn="ctr" eaLnBrk="1" hangingPunct="1">
              <a:lnSpc>
                <a:spcPct val="80000"/>
              </a:lnSpc>
              <a:buFont typeface="Wingdings" pitchFamily="2" charset="2"/>
              <a:buNone/>
              <a:defRPr/>
            </a:pPr>
            <a:r>
              <a:rPr lang="en-US" sz="2600" b="1" i="1" dirty="0" smtClean="0">
                <a:solidFill>
                  <a:srgbClr val="C00000"/>
                </a:solidFill>
                <a:latin typeface="Wide Latin" pitchFamily="18" charset="0"/>
              </a:rPr>
              <a:t>Second Fall Institute</a:t>
            </a:r>
          </a:p>
          <a:p>
            <a:pPr marL="0" indent="0" algn="ctr" eaLnBrk="1" hangingPunct="1">
              <a:lnSpc>
                <a:spcPct val="80000"/>
              </a:lnSpc>
              <a:buFont typeface="Wingdings" pitchFamily="2" charset="2"/>
              <a:buNone/>
              <a:defRPr/>
            </a:pPr>
            <a:r>
              <a:rPr lang="en-US" sz="2600" dirty="0" smtClean="0">
                <a:solidFill>
                  <a:srgbClr val="C00000"/>
                </a:solidFill>
                <a:latin typeface="Wide Latin" pitchFamily="18" charset="0"/>
              </a:rPr>
              <a:t>November 16, 2012</a:t>
            </a:r>
          </a:p>
          <a:p>
            <a:pPr marL="0" indent="0" algn="ctr" eaLnBrk="1" hangingPunct="1">
              <a:lnSpc>
                <a:spcPct val="80000"/>
              </a:lnSpc>
              <a:buFont typeface="Wingdings" pitchFamily="2" charset="2"/>
              <a:buNone/>
              <a:defRPr/>
            </a:pPr>
            <a:endParaRPr lang="en-US" sz="1200" b="1" dirty="0" smtClean="0">
              <a:solidFill>
                <a:srgbClr val="FF3300"/>
              </a:solidFill>
            </a:endParaRPr>
          </a:p>
          <a:p>
            <a:pPr marL="0" indent="0" algn="ctr" eaLnBrk="1" hangingPunct="1">
              <a:lnSpc>
                <a:spcPct val="80000"/>
              </a:lnSpc>
              <a:buFont typeface="Wingdings" pitchFamily="2" charset="2"/>
              <a:buNone/>
              <a:defRPr/>
            </a:pPr>
            <a:r>
              <a:rPr lang="en-US" sz="1800" b="1" dirty="0" smtClean="0">
                <a:solidFill>
                  <a:srgbClr val="FF3300"/>
                </a:solidFill>
              </a:rPr>
              <a:t>University of Alabama, Tuscaloosa AL</a:t>
            </a:r>
          </a:p>
          <a:p>
            <a:pPr marL="0" indent="0" algn="ctr" eaLnBrk="1" hangingPunct="1">
              <a:lnSpc>
                <a:spcPct val="80000"/>
              </a:lnSpc>
              <a:buFont typeface="Wingdings" pitchFamily="2" charset="2"/>
              <a:buNone/>
              <a:defRPr/>
            </a:pPr>
            <a:endParaRPr lang="en-US" sz="1500" b="1" u="sng" dirty="0" smtClean="0"/>
          </a:p>
          <a:p>
            <a:pPr marL="0" indent="0" algn="ctr" eaLnBrk="1" hangingPunct="1">
              <a:lnSpc>
                <a:spcPct val="80000"/>
              </a:lnSpc>
              <a:buFont typeface="Wingdings" pitchFamily="2" charset="2"/>
              <a:buNone/>
              <a:defRPr/>
            </a:pPr>
            <a:r>
              <a:rPr lang="en-US" sz="1400" dirty="0" smtClean="0"/>
              <a:t>J. W. Harrell, John Vincent, Stan Jones, Dennis Sunal, Cynthia Sunal, Donna Turner</a:t>
            </a:r>
          </a:p>
          <a:p>
            <a:pPr marL="0" indent="0" algn="ctr" eaLnBrk="1" hangingPunct="1">
              <a:lnSpc>
                <a:spcPct val="80000"/>
              </a:lnSpc>
              <a:buNone/>
              <a:defRPr/>
            </a:pPr>
            <a:endParaRPr lang="en-US" sz="1400" b="1" dirty="0" smtClean="0"/>
          </a:p>
          <a:p>
            <a:pPr marL="0" indent="0" algn="ctr" eaLnBrk="1" hangingPunct="1">
              <a:lnSpc>
                <a:spcPct val="80000"/>
              </a:lnSpc>
              <a:buNone/>
              <a:defRPr/>
            </a:pPr>
            <a:r>
              <a:rPr lang="en-US" sz="2000" b="1" dirty="0" smtClean="0"/>
              <a:t>PS-21 Website: </a:t>
            </a:r>
            <a:r>
              <a:rPr lang="en-US" sz="2000" b="1" dirty="0" smtClean="0">
                <a:solidFill>
                  <a:srgbClr val="FF3300"/>
                </a:solidFill>
                <a:ea typeface="ＭＳ Ｐゴシック" charset="-128"/>
              </a:rPr>
              <a:t>http://ps21pd.weebly.com/</a:t>
            </a:r>
            <a:endParaRPr lang="en-US" sz="2000" b="1" dirty="0" smtClean="0">
              <a:solidFill>
                <a:srgbClr val="FF3300"/>
              </a:solidFill>
            </a:endParaRPr>
          </a:p>
          <a:p>
            <a:pPr marL="0" indent="0" algn="ctr" eaLnBrk="1" hangingPunct="1">
              <a:lnSpc>
                <a:spcPct val="80000"/>
              </a:lnSpc>
              <a:buNone/>
              <a:defRPr/>
            </a:pPr>
            <a:endParaRPr lang="en-US" sz="1300" b="1" u="sng" dirty="0" smtClean="0"/>
          </a:p>
          <a:p>
            <a:pPr marL="0" indent="0" algn="ctr" eaLnBrk="1" hangingPunct="1">
              <a:lnSpc>
                <a:spcPct val="80000"/>
              </a:lnSpc>
              <a:buNone/>
              <a:defRPr/>
            </a:pPr>
            <a:r>
              <a:rPr lang="en-US" sz="1300" b="1" u="sng" dirty="0" smtClean="0"/>
              <a:t>PS-21 Partners:</a:t>
            </a:r>
            <a:r>
              <a:rPr lang="en-US" sz="1300" b="1" dirty="0" smtClean="0"/>
              <a:t> </a:t>
            </a:r>
            <a:r>
              <a:rPr lang="en-US" sz="1300" dirty="0" smtClean="0"/>
              <a:t>Alabama Commission on Higher Education (ACHE), UA College of Arts and Sciences – Physics Department, Chemistry Department; UA College of Education, C&amp;I Dept. – Science Education; AMSTI, Office of Research in the Disciplines; and Alabama City and County Schools</a:t>
            </a:r>
          </a:p>
        </p:txBody>
      </p:sp>
      <p:sp>
        <p:nvSpPr>
          <p:cNvPr id="3076" name="Text Box 10"/>
          <p:cNvSpPr txBox="1">
            <a:spLocks noChangeArrowheads="1"/>
          </p:cNvSpPr>
          <p:nvPr/>
        </p:nvSpPr>
        <p:spPr bwMode="auto">
          <a:xfrm>
            <a:off x="669925" y="117475"/>
            <a:ext cx="184150" cy="457200"/>
          </a:xfrm>
          <a:prstGeom prst="rect">
            <a:avLst/>
          </a:prstGeom>
          <a:noFill/>
          <a:ln w="12700">
            <a:noFill/>
            <a:miter lim="800000"/>
            <a:headEnd/>
            <a:tailEnd/>
          </a:ln>
        </p:spPr>
        <p:txBody>
          <a:bodyPr wrap="none">
            <a:spAutoFit/>
          </a:bodyPr>
          <a:lstStyle/>
          <a:p>
            <a:endParaRPr lang="en-US" sz="2400">
              <a:latin typeface="Times" charset="0"/>
            </a:endParaRPr>
          </a:p>
        </p:txBody>
      </p:sp>
      <p:pic>
        <p:nvPicPr>
          <p:cNvPr id="3078" name="Picture 7"/>
          <p:cNvPicPr>
            <a:picLocks noChangeAspect="1" noChangeArrowheads="1"/>
          </p:cNvPicPr>
          <p:nvPr/>
        </p:nvPicPr>
        <p:blipFill>
          <a:blip r:embed="rId3" cstate="print"/>
          <a:srcRect/>
          <a:stretch>
            <a:fillRect/>
          </a:stretch>
        </p:blipFill>
        <p:spPr bwMode="auto">
          <a:xfrm>
            <a:off x="4560888" y="3417888"/>
            <a:ext cx="22225" cy="22225"/>
          </a:xfrm>
          <a:prstGeom prst="rect">
            <a:avLst/>
          </a:prstGeom>
          <a:noFill/>
          <a:ln w="12700">
            <a:noFill/>
            <a:miter lim="800000"/>
            <a:headEnd/>
            <a:tailEnd/>
          </a:ln>
        </p:spPr>
      </p:pic>
      <p:pic>
        <p:nvPicPr>
          <p:cNvPr id="3079" name="Picture 8"/>
          <p:cNvPicPr>
            <a:picLocks noChangeAspect="1" noChangeArrowheads="1"/>
          </p:cNvPicPr>
          <p:nvPr/>
        </p:nvPicPr>
        <p:blipFill>
          <a:blip r:embed="rId3" cstate="print"/>
          <a:srcRect/>
          <a:stretch>
            <a:fillRect/>
          </a:stretch>
        </p:blipFill>
        <p:spPr bwMode="auto">
          <a:xfrm>
            <a:off x="4560888" y="3417888"/>
            <a:ext cx="22225" cy="22225"/>
          </a:xfrm>
          <a:prstGeom prst="rect">
            <a:avLst/>
          </a:prstGeom>
          <a:noFill/>
          <a:ln w="12700">
            <a:noFill/>
            <a:miter lim="800000"/>
            <a:headEnd/>
            <a:tailEnd/>
          </a:ln>
        </p:spPr>
      </p:pic>
      <p:pic>
        <p:nvPicPr>
          <p:cNvPr id="96258" name="Picture 2" descr="http://library.thinkquest.org/10429/media/matter/pcc.jpg"/>
          <p:cNvPicPr>
            <a:picLocks noChangeAspect="1" noChangeArrowheads="1"/>
          </p:cNvPicPr>
          <p:nvPr/>
        </p:nvPicPr>
        <p:blipFill>
          <a:blip r:embed="rId4" cstate="print"/>
          <a:srcRect/>
          <a:stretch>
            <a:fillRect/>
          </a:stretch>
        </p:blipFill>
        <p:spPr bwMode="auto">
          <a:xfrm>
            <a:off x="2590800" y="304800"/>
            <a:ext cx="3429000" cy="895351"/>
          </a:xfrm>
          <a:prstGeom prst="rect">
            <a:avLst/>
          </a:prstGeom>
          <a:noFill/>
        </p:spPr>
      </p:pic>
      <p:pic>
        <p:nvPicPr>
          <p:cNvPr id="9" name="Picture 19" descr="http://ts2.mm.bing.net/th?id=I.4696448739967177&amp;pid=1.7&amp;w=216&amp;h=154&amp;c=7&amp;rs=1"/>
          <p:cNvPicPr>
            <a:picLocks noChangeAspect="1" noChangeArrowheads="1"/>
          </p:cNvPicPr>
          <p:nvPr/>
        </p:nvPicPr>
        <p:blipFill>
          <a:blip r:embed="rId5" cstate="print"/>
          <a:srcRect/>
          <a:stretch>
            <a:fillRect/>
          </a:stretch>
        </p:blipFill>
        <p:spPr bwMode="auto">
          <a:xfrm>
            <a:off x="457200" y="838200"/>
            <a:ext cx="2904566" cy="1828800"/>
          </a:xfrm>
          <a:prstGeom prst="rect">
            <a:avLst/>
          </a:prstGeom>
          <a:noFill/>
        </p:spPr>
      </p:pic>
      <p:pic>
        <p:nvPicPr>
          <p:cNvPr id="10" name="Picture 27" descr="http://ts4.mm.bing.net/th?id=I.5006747228177255&amp;pid=1.7&amp;w=265&amp;h=147&amp;c=7&amp;rs=1"/>
          <p:cNvPicPr>
            <a:picLocks noChangeAspect="1" noChangeArrowheads="1"/>
          </p:cNvPicPr>
          <p:nvPr/>
        </p:nvPicPr>
        <p:blipFill>
          <a:blip r:embed="rId6" cstate="print"/>
          <a:srcRect/>
          <a:stretch>
            <a:fillRect/>
          </a:stretch>
        </p:blipFill>
        <p:spPr bwMode="auto">
          <a:xfrm>
            <a:off x="6400800" y="457200"/>
            <a:ext cx="2524125" cy="1400175"/>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a:xfrm>
            <a:off x="457200" y="1447800"/>
            <a:ext cx="4038600" cy="4683125"/>
          </a:xfrm>
        </p:spPr>
        <p:txBody>
          <a:bodyPr/>
          <a:lstStyle/>
          <a:p>
            <a:r>
              <a:rPr lang="en-US" sz="2000" b="1" dirty="0" smtClean="0">
                <a:hlinkClick r:id="rId2"/>
              </a:rPr>
              <a:t>Collision Lab - 1D, Velocity, Vector Addition - PhET</a:t>
            </a:r>
            <a:endParaRPr lang="en-US" sz="2000" b="1" dirty="0" smtClean="0"/>
          </a:p>
          <a:p>
            <a:r>
              <a:rPr lang="en-US" sz="2000" b="1" i="1" dirty="0" smtClean="0"/>
              <a:t>phet</a:t>
            </a:r>
            <a:r>
              <a:rPr lang="en-US" sz="2000" i="1" dirty="0" smtClean="0"/>
              <a:t>.colorado.edu/en/simulation/</a:t>
            </a:r>
            <a:r>
              <a:rPr lang="en-US" sz="2000" b="1" i="1" dirty="0" smtClean="0"/>
              <a:t>collision</a:t>
            </a:r>
            <a:r>
              <a:rPr lang="en-US" sz="2000" i="1" dirty="0" smtClean="0"/>
              <a:t>-lab</a:t>
            </a:r>
            <a:endParaRPr lang="en-US" sz="2000" dirty="0" smtClean="0"/>
          </a:p>
          <a:p>
            <a:r>
              <a:rPr lang="en-US" sz="2000" dirty="0" smtClean="0"/>
              <a:t>Apply law of </a:t>
            </a:r>
            <a:r>
              <a:rPr lang="en-US" sz="2000" b="1" dirty="0" smtClean="0"/>
              <a:t>conservation</a:t>
            </a:r>
            <a:r>
              <a:rPr lang="en-US" sz="2000" dirty="0" smtClean="0"/>
              <a:t> of </a:t>
            </a:r>
            <a:r>
              <a:rPr lang="en-US" sz="2000" b="1" dirty="0" smtClean="0"/>
              <a:t>momentum</a:t>
            </a:r>
            <a:r>
              <a:rPr lang="en-US" sz="2000" dirty="0" smtClean="0"/>
              <a:t> to solve problems of </a:t>
            </a:r>
            <a:r>
              <a:rPr lang="en-US" sz="2000" b="1" dirty="0" err="1" smtClean="0"/>
              <a:t>collisions</a:t>
            </a:r>
            <a:r>
              <a:rPr lang="en-US" sz="2000" dirty="0" err="1" smtClean="0"/>
              <a:t>:</a:t>
            </a:r>
            <a:r>
              <a:rPr lang="en-US" sz="2000" b="1" dirty="0" err="1" smtClean="0"/>
              <a:t>PhET</a:t>
            </a:r>
            <a:endParaRPr lang="en-US" sz="2000" dirty="0" smtClean="0"/>
          </a:p>
          <a:p>
            <a:r>
              <a:rPr lang="en-US" sz="2000" b="1" dirty="0" smtClean="0">
                <a:hlinkClick r:id="rId3"/>
              </a:rPr>
              <a:t>The Law of Momentum Conservation - The Physics Classroom</a:t>
            </a:r>
            <a:endParaRPr lang="en-US" sz="2000" b="1" dirty="0" smtClean="0"/>
          </a:p>
          <a:p>
            <a:r>
              <a:rPr lang="en-US" sz="2000" i="1" dirty="0" smtClean="0"/>
              <a:t>www.physicsclassroom.com/Class/</a:t>
            </a:r>
            <a:r>
              <a:rPr lang="en-US" sz="2000" b="1" i="1" dirty="0" smtClean="0"/>
              <a:t>momentum</a:t>
            </a:r>
            <a:r>
              <a:rPr lang="en-US" sz="2000" i="1" dirty="0" smtClean="0"/>
              <a:t>/U4L2a.cfm</a:t>
            </a:r>
            <a:endParaRPr lang="en-US" sz="2000" dirty="0" smtClean="0"/>
          </a:p>
          <a:p>
            <a:endParaRPr lang="en-US" dirty="0"/>
          </a:p>
        </p:txBody>
      </p:sp>
      <p:sp>
        <p:nvSpPr>
          <p:cNvPr id="4" name="Content Placeholder 3"/>
          <p:cNvSpPr>
            <a:spLocks noGrp="1"/>
          </p:cNvSpPr>
          <p:nvPr>
            <p:ph sz="half" idx="2"/>
          </p:nvPr>
        </p:nvSpPr>
        <p:spPr/>
        <p:txBody>
          <a:bodyPr/>
          <a:lstStyle/>
          <a:p>
            <a:r>
              <a:rPr lang="en-US" sz="2400" b="1" dirty="0" smtClean="0"/>
              <a:t>PhET</a:t>
            </a:r>
            <a:r>
              <a:rPr lang="en-US" sz="2400" dirty="0" smtClean="0"/>
              <a:t> Physics. Explore </a:t>
            </a:r>
            <a:r>
              <a:rPr lang="en-US" sz="2400" b="1" dirty="0" smtClean="0"/>
              <a:t>momentum</a:t>
            </a:r>
            <a:r>
              <a:rPr lang="en-US" sz="2400" dirty="0" smtClean="0"/>
              <a:t> </a:t>
            </a:r>
            <a:r>
              <a:rPr lang="en-US" sz="2400" b="1" dirty="0" smtClean="0"/>
              <a:t>conservation</a:t>
            </a:r>
            <a:r>
              <a:rPr lang="en-US" sz="2400" dirty="0" smtClean="0"/>
              <a:t> for elastic and inelastic </a:t>
            </a:r>
            <a:r>
              <a:rPr lang="en-US" sz="2400" b="1" dirty="0" smtClean="0"/>
              <a:t>collisions</a:t>
            </a:r>
            <a:r>
              <a:rPr lang="en-US" sz="2400" dirty="0" smtClean="0"/>
              <a:t> with </a:t>
            </a:r>
            <a:r>
              <a:rPr lang="en-US" sz="2400" b="1" dirty="0" err="1" smtClean="0"/>
              <a:t>PhET</a:t>
            </a:r>
            <a:r>
              <a:rPr lang="en-US" sz="2400" dirty="0" err="1" smtClean="0"/>
              <a:t>'s</a:t>
            </a:r>
            <a:r>
              <a:rPr lang="en-US" sz="2400" dirty="0" smtClean="0"/>
              <a:t> </a:t>
            </a:r>
            <a:r>
              <a:rPr lang="en-US" sz="2400" b="1" dirty="0" smtClean="0"/>
              <a:t>Collision</a:t>
            </a:r>
            <a:r>
              <a:rPr lang="en-US" sz="2400" dirty="0" smtClean="0"/>
              <a:t> Lab. Teacher's Guide.</a:t>
            </a:r>
          </a:p>
          <a:p>
            <a:r>
              <a:rPr lang="en-US" sz="2400" b="1" dirty="0" smtClean="0">
                <a:hlinkClick r:id="rId4"/>
              </a:rPr>
              <a:t>Momentum Lab - PhET Contribution</a:t>
            </a:r>
            <a:endParaRPr lang="en-US" sz="2400" b="1" dirty="0" smtClean="0"/>
          </a:p>
          <a:p>
            <a:r>
              <a:rPr lang="en-US" sz="2400" b="1" i="1" dirty="0" smtClean="0"/>
              <a:t>phet</a:t>
            </a:r>
            <a:r>
              <a:rPr lang="en-US" sz="2400" i="1" dirty="0" smtClean="0"/>
              <a:t>.colorado.edu/en/contributions/view/3318</a:t>
            </a:r>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Black" pitchFamily="34" charset="0"/>
              </a:rPr>
              <a:t>Websites to Accompany </a:t>
            </a:r>
            <a:br>
              <a:rPr lang="en-US" sz="3600" dirty="0" smtClean="0">
                <a:latin typeface="Arial Black" pitchFamily="34" charset="0"/>
              </a:rPr>
            </a:br>
            <a:r>
              <a:rPr lang="en-US" sz="3600" dirty="0" smtClean="0">
                <a:latin typeface="Arial Black" pitchFamily="34" charset="0"/>
              </a:rPr>
              <a:t>PS-21 Institute Activities</a:t>
            </a:r>
            <a:endParaRPr lang="en-US" sz="3600" dirty="0"/>
          </a:p>
        </p:txBody>
      </p:sp>
      <p:sp>
        <p:nvSpPr>
          <p:cNvPr id="3" name="Content Placeholder 2"/>
          <p:cNvSpPr>
            <a:spLocks noGrp="1"/>
          </p:cNvSpPr>
          <p:nvPr>
            <p:ph sz="half" idx="1"/>
          </p:nvPr>
        </p:nvSpPr>
        <p:spPr>
          <a:xfrm>
            <a:off x="457200" y="1600200"/>
            <a:ext cx="4038600" cy="5257800"/>
          </a:xfrm>
        </p:spPr>
        <p:txBody>
          <a:bodyPr/>
          <a:lstStyle/>
          <a:p>
            <a:r>
              <a:rPr lang="en-US" b="1" i="1" u="sng" dirty="0" smtClean="0"/>
              <a:t>Concept</a:t>
            </a:r>
            <a:r>
              <a:rPr lang="en-US" b="1" i="1" dirty="0" smtClean="0"/>
              <a:t>–2</a:t>
            </a:r>
            <a:r>
              <a:rPr lang="en-US" b="1" dirty="0" smtClean="0"/>
              <a:t>)</a:t>
            </a:r>
            <a:r>
              <a:rPr lang="en-US" b="1" i="1" dirty="0" smtClean="0"/>
              <a:t> Physical and Chemical Change</a:t>
            </a:r>
            <a:endParaRPr lang="en-US" dirty="0" smtClean="0"/>
          </a:p>
          <a:p>
            <a:r>
              <a:rPr lang="en-US" b="1" dirty="0" err="1" smtClean="0">
                <a:hlinkClick r:id="rId2"/>
              </a:rPr>
              <a:t>Quia</a:t>
            </a:r>
            <a:r>
              <a:rPr lang="en-US" b="1" dirty="0" smtClean="0">
                <a:hlinkClick r:id="rId2"/>
              </a:rPr>
              <a:t> - Physical Or Chemical Change?</a:t>
            </a:r>
            <a:endParaRPr lang="en-US" b="1" dirty="0" smtClean="0"/>
          </a:p>
          <a:p>
            <a:pPr>
              <a:buNone/>
            </a:pPr>
            <a:r>
              <a:rPr lang="en-US" i="1" dirty="0" smtClean="0"/>
              <a:t>www.quia.com/quiz/303980.html</a:t>
            </a:r>
            <a:endParaRPr lang="en-US" dirty="0" smtClean="0"/>
          </a:p>
          <a:p>
            <a:pPr>
              <a:buNone/>
            </a:pPr>
            <a:r>
              <a:rPr lang="en-US" dirty="0" smtClean="0"/>
              <a:t>Determine if each is a </a:t>
            </a:r>
            <a:r>
              <a:rPr lang="en-US" b="1" dirty="0" smtClean="0"/>
              <a:t>physical</a:t>
            </a:r>
            <a:r>
              <a:rPr lang="en-US" dirty="0" smtClean="0"/>
              <a:t> or </a:t>
            </a:r>
            <a:r>
              <a:rPr lang="en-US" b="1" dirty="0" smtClean="0"/>
              <a:t>chemical</a:t>
            </a:r>
            <a:r>
              <a:rPr lang="en-US" dirty="0" smtClean="0"/>
              <a:t> </a:t>
            </a:r>
            <a:r>
              <a:rPr lang="en-US" b="1" dirty="0" smtClean="0"/>
              <a:t>change</a:t>
            </a:r>
            <a:r>
              <a:rPr lang="en-US" dirty="0" smtClean="0"/>
              <a:t>. </a:t>
            </a:r>
          </a:p>
          <a:p>
            <a:endParaRPr lang="en-US" dirty="0"/>
          </a:p>
        </p:txBody>
      </p:sp>
      <p:sp>
        <p:nvSpPr>
          <p:cNvPr id="4" name="Content Placeholder 3"/>
          <p:cNvSpPr>
            <a:spLocks noGrp="1"/>
          </p:cNvSpPr>
          <p:nvPr>
            <p:ph sz="half" idx="2"/>
          </p:nvPr>
        </p:nvSpPr>
        <p:spPr>
          <a:xfrm>
            <a:off x="4648200" y="1676400"/>
            <a:ext cx="4267200" cy="4454525"/>
          </a:xfrm>
        </p:spPr>
        <p:txBody>
          <a:bodyPr/>
          <a:lstStyle/>
          <a:p>
            <a:r>
              <a:rPr lang="en-US" sz="2400" b="1" dirty="0" smtClean="0">
                <a:hlinkClick r:id="rId3"/>
              </a:rPr>
              <a:t>Chemical &amp; Physical Changes - About.com Chemistry - …</a:t>
            </a:r>
            <a:endParaRPr lang="en-US" sz="2400" b="1" dirty="0" smtClean="0"/>
          </a:p>
          <a:p>
            <a:pPr>
              <a:buNone/>
            </a:pPr>
            <a:r>
              <a:rPr lang="en-US" sz="2400" b="1" i="1" dirty="0" smtClean="0"/>
              <a:t>chem</a:t>
            </a:r>
            <a:r>
              <a:rPr lang="en-US" sz="2400" i="1" dirty="0" smtClean="0"/>
              <a:t>istry.about.com/</a:t>
            </a:r>
            <a:r>
              <a:rPr lang="en-US" sz="2400" i="1" dirty="0" err="1" smtClean="0"/>
              <a:t>od</a:t>
            </a:r>
            <a:r>
              <a:rPr lang="en-US" sz="2400" i="1" dirty="0" smtClean="0"/>
              <a:t>/lecturenotesl3/a/</a:t>
            </a:r>
            <a:r>
              <a:rPr lang="en-US" sz="2400" b="1" i="1" dirty="0" smtClean="0"/>
              <a:t>chem</a:t>
            </a:r>
            <a:r>
              <a:rPr lang="en-US" sz="2400" i="1" dirty="0" smtClean="0"/>
              <a:t>phys</a:t>
            </a:r>
            <a:r>
              <a:rPr lang="en-US" sz="2400" b="1" i="1" dirty="0" smtClean="0"/>
              <a:t>changes</a:t>
            </a:r>
            <a:r>
              <a:rPr lang="en-US" sz="2400" i="1" dirty="0" smtClean="0"/>
              <a:t>.htm</a:t>
            </a:r>
            <a:endParaRPr lang="en-US" sz="2400" dirty="0" smtClean="0"/>
          </a:p>
          <a:p>
            <a:pPr>
              <a:buNone/>
            </a:pPr>
            <a:r>
              <a:rPr lang="en-US" sz="2400" dirty="0" smtClean="0"/>
              <a:t>Find out what </a:t>
            </a:r>
            <a:r>
              <a:rPr lang="en-US" sz="2400" b="1" dirty="0" smtClean="0"/>
              <a:t>chemical</a:t>
            </a:r>
            <a:r>
              <a:rPr lang="en-US" sz="2400" dirty="0" smtClean="0"/>
              <a:t> and </a:t>
            </a:r>
            <a:r>
              <a:rPr lang="en-US" sz="2400" b="1" dirty="0" smtClean="0"/>
              <a:t>physical</a:t>
            </a:r>
            <a:r>
              <a:rPr lang="en-US" sz="2400" dirty="0" smtClean="0"/>
              <a:t> </a:t>
            </a:r>
            <a:r>
              <a:rPr lang="en-US" sz="2400" b="1" dirty="0" smtClean="0"/>
              <a:t>changes</a:t>
            </a:r>
            <a:r>
              <a:rPr lang="en-US" sz="2400" dirty="0" smtClean="0"/>
              <a:t> are, get examples, and learn how to tell them apart.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a:xfrm>
            <a:off x="228600" y="1371600"/>
            <a:ext cx="4724400" cy="4759325"/>
          </a:xfrm>
        </p:spPr>
        <p:txBody>
          <a:bodyPr/>
          <a:lstStyle/>
          <a:p>
            <a:r>
              <a:rPr lang="en-US" sz="2400" b="1" dirty="0" smtClean="0">
                <a:hlinkClick r:id="rId2"/>
              </a:rPr>
              <a:t>Physical Science | Session 4 - Learner.org - Teacher Professional</a:t>
            </a:r>
            <a:endParaRPr lang="en-US" sz="2400" b="1" dirty="0" smtClean="0"/>
          </a:p>
          <a:p>
            <a:pPr>
              <a:buNone/>
            </a:pPr>
            <a:r>
              <a:rPr lang="en-US" sz="2400" i="1" dirty="0" smtClean="0"/>
              <a:t>www.learner.org/courses/essential/</a:t>
            </a:r>
            <a:r>
              <a:rPr lang="en-US" sz="2400" b="1" i="1" dirty="0" smtClean="0"/>
              <a:t>physicals</a:t>
            </a:r>
            <a:r>
              <a:rPr lang="en-US" sz="2400" i="1" dirty="0" smtClean="0"/>
              <a:t>ci/session4/closer1.html</a:t>
            </a:r>
            <a:endParaRPr lang="en-US" sz="2400" dirty="0" smtClean="0"/>
          </a:p>
          <a:p>
            <a:pPr>
              <a:buNone/>
            </a:pPr>
            <a:r>
              <a:rPr lang="en-US" sz="2400" b="1" dirty="0" smtClean="0"/>
              <a:t>Physical</a:t>
            </a:r>
            <a:r>
              <a:rPr lang="en-US" sz="2400" dirty="0" smtClean="0"/>
              <a:t> </a:t>
            </a:r>
            <a:r>
              <a:rPr lang="en-US" sz="2400" b="1" dirty="0" smtClean="0"/>
              <a:t>Changes</a:t>
            </a:r>
            <a:r>
              <a:rPr lang="en-US" sz="2400" dirty="0" smtClean="0"/>
              <a:t> </a:t>
            </a:r>
            <a:r>
              <a:rPr lang="en-US" sz="2400" b="1" dirty="0" smtClean="0"/>
              <a:t>Chemical</a:t>
            </a:r>
            <a:r>
              <a:rPr lang="en-US" sz="2400" dirty="0" smtClean="0"/>
              <a:t> </a:t>
            </a:r>
            <a:r>
              <a:rPr lang="en-US" sz="2400" b="1" dirty="0" smtClean="0"/>
              <a:t>Changes</a:t>
            </a:r>
            <a:r>
              <a:rPr lang="en-US" sz="2400" dirty="0" smtClean="0"/>
              <a:t>; Aluminum foil is cut in half. Milk goes sour. Clay is molded into a new shape. Jewelry tarnishes. Butter melts on warm toast</a:t>
            </a:r>
            <a:r>
              <a:rPr lang="en-US" dirty="0" smtClean="0"/>
              <a:t>.</a:t>
            </a:r>
            <a:endParaRPr lang="en-US" dirty="0"/>
          </a:p>
        </p:txBody>
      </p:sp>
      <p:sp>
        <p:nvSpPr>
          <p:cNvPr id="4" name="Content Placeholder 3"/>
          <p:cNvSpPr>
            <a:spLocks noGrp="1"/>
          </p:cNvSpPr>
          <p:nvPr>
            <p:ph sz="half" idx="2"/>
          </p:nvPr>
        </p:nvSpPr>
        <p:spPr>
          <a:xfrm>
            <a:off x="4648200" y="1600200"/>
            <a:ext cx="4343400" cy="4530725"/>
          </a:xfrm>
        </p:spPr>
        <p:txBody>
          <a:bodyPr/>
          <a:lstStyle/>
          <a:p>
            <a:r>
              <a:rPr lang="en-US" sz="2400" b="1" dirty="0" smtClean="0">
                <a:hlinkClick r:id="rId3"/>
              </a:rPr>
              <a:t>Physical And Chemical Changes - YouTube</a:t>
            </a:r>
            <a:endParaRPr lang="en-US" sz="2400" b="1" dirty="0" smtClean="0"/>
          </a:p>
          <a:p>
            <a:pPr>
              <a:buNone/>
            </a:pPr>
            <a:r>
              <a:rPr lang="en-US" sz="2400" i="1" dirty="0" smtClean="0"/>
              <a:t>www.</a:t>
            </a:r>
            <a:r>
              <a:rPr lang="en-US" sz="2400" b="1" i="1" dirty="0" smtClean="0"/>
              <a:t>youtube</a:t>
            </a:r>
            <a:r>
              <a:rPr lang="en-US" sz="2400" i="1" dirty="0" smtClean="0"/>
              <a:t>.com/watch?v=ZobSZq6WUcM</a:t>
            </a:r>
            <a:endParaRPr lang="en-US" sz="2400" dirty="0" smtClean="0"/>
          </a:p>
          <a:p>
            <a:pPr>
              <a:buNone/>
            </a:pPr>
            <a:r>
              <a:rPr lang="en-US" sz="2400" b="1" dirty="0" smtClean="0"/>
              <a:t>Physical</a:t>
            </a:r>
            <a:r>
              <a:rPr lang="en-US" sz="2400" dirty="0" smtClean="0"/>
              <a:t> </a:t>
            </a:r>
            <a:r>
              <a:rPr lang="en-US" sz="2400" b="1" dirty="0" smtClean="0"/>
              <a:t>change</a:t>
            </a:r>
            <a:r>
              <a:rPr lang="en-US" sz="2400" dirty="0" smtClean="0"/>
              <a:t> is a concept introduced to contrast with the concept of </a:t>
            </a:r>
            <a:r>
              <a:rPr lang="en-US" sz="2400" b="1" dirty="0" smtClean="0"/>
              <a:t>chemical</a:t>
            </a:r>
            <a:r>
              <a:rPr lang="en-US" sz="2400" dirty="0" smtClean="0"/>
              <a:t> </a:t>
            </a:r>
            <a:r>
              <a:rPr lang="en-US" sz="2400" b="1" dirty="0" smtClean="0"/>
              <a:t>change</a:t>
            </a:r>
            <a:r>
              <a:rPr lang="en-US" sz="2400" dirty="0" smtClean="0"/>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0"/>
            <a:ext cx="8229600" cy="1219200"/>
          </a:xfrm>
        </p:spPr>
        <p:txBody>
          <a:bodyPr/>
          <a:lstStyle/>
          <a:p>
            <a:pPr eaLnBrk="1" hangingPunct="1"/>
            <a:r>
              <a:rPr lang="en-US" sz="3600" b="1" i="1" smtClean="0">
                <a:latin typeface="Arial" charset="0"/>
                <a:cs typeface="Arial" charset="0"/>
              </a:rPr>
              <a:t>PS–21 Resources: </a:t>
            </a:r>
            <a:r>
              <a:rPr lang="en-US" sz="3600" b="1" smtClean="0">
                <a:solidFill>
                  <a:srgbClr val="FF3300"/>
                </a:solidFill>
                <a:latin typeface="Arial" charset="0"/>
                <a:cs typeface="Arial" charset="0"/>
              </a:rPr>
              <a:t>Physical Science Teaching Videos</a:t>
            </a:r>
          </a:p>
        </p:txBody>
      </p:sp>
      <p:sp>
        <p:nvSpPr>
          <p:cNvPr id="12291" name="Rectangle 3"/>
          <p:cNvSpPr>
            <a:spLocks noGrp="1" noChangeArrowheads="1"/>
          </p:cNvSpPr>
          <p:nvPr>
            <p:ph type="body" idx="1"/>
          </p:nvPr>
        </p:nvSpPr>
        <p:spPr>
          <a:xfrm>
            <a:off x="304800" y="1524000"/>
            <a:ext cx="8686800" cy="5334000"/>
          </a:xfrm>
        </p:spPr>
        <p:txBody>
          <a:bodyPr/>
          <a:lstStyle/>
          <a:p>
            <a:pPr eaLnBrk="1" hangingPunct="1">
              <a:buFont typeface="Wingdings" pitchFamily="2" charset="2"/>
              <a:buNone/>
              <a:defRPr/>
            </a:pPr>
            <a:r>
              <a:rPr lang="en-US" sz="2400" b="1" dirty="0" smtClean="0"/>
              <a:t>Annenberg Free videos online</a:t>
            </a:r>
            <a:endParaRPr lang="en-US" sz="2400" b="1" dirty="0" smtClean="0">
              <a:hlinkClick r:id="rId3"/>
            </a:endParaRPr>
          </a:p>
          <a:p>
            <a:pPr marL="0" indent="0" eaLnBrk="1" hangingPunct="1">
              <a:buFont typeface="Wingdings" pitchFamily="2" charset="2"/>
              <a:buNone/>
              <a:defRPr/>
            </a:pPr>
            <a:r>
              <a:rPr lang="en-US" sz="2400" b="1" dirty="0" smtClean="0">
                <a:hlinkClick r:id="rId3"/>
              </a:rPr>
              <a:t>http://www.learner.org/resources/browse.html</a:t>
            </a:r>
            <a:r>
              <a:rPr lang="en-US" sz="2400" b="1" dirty="0" smtClean="0"/>
              <a:t> </a:t>
            </a:r>
          </a:p>
          <a:p>
            <a:pPr marL="228600" indent="0" eaLnBrk="1" hangingPunct="1">
              <a:buFont typeface="Wingdings" pitchFamily="2" charset="2"/>
              <a:buNone/>
              <a:defRPr/>
            </a:pPr>
            <a:endParaRPr lang="en-US" sz="1200" b="1" dirty="0" smtClean="0"/>
          </a:p>
          <a:p>
            <a:pPr eaLnBrk="1" hangingPunct="1">
              <a:buFont typeface="Wingdings" pitchFamily="2" charset="2"/>
              <a:buNone/>
              <a:defRPr/>
            </a:pPr>
            <a:r>
              <a:rPr lang="en-US" sz="2400" b="1" dirty="0" smtClean="0">
                <a:solidFill>
                  <a:srgbClr val="FF3300"/>
                </a:solidFill>
              </a:rPr>
              <a:t>Minds of our own  -- 1. Can we believe our eyes? – Mirrors </a:t>
            </a:r>
          </a:p>
          <a:p>
            <a:pPr eaLnBrk="1" hangingPunct="1">
              <a:buFont typeface="Wingdings" pitchFamily="2" charset="2"/>
              <a:buNone/>
              <a:defRPr/>
            </a:pPr>
            <a:r>
              <a:rPr lang="en-US" sz="2400" b="1" dirty="0" smtClean="0">
                <a:solidFill>
                  <a:srgbClr val="FF3300"/>
                </a:solidFill>
                <a:hlinkClick r:id="rId4"/>
              </a:rPr>
              <a:t>http://www.learner.org/resources/series26.html</a:t>
            </a:r>
            <a:r>
              <a:rPr lang="en-US" sz="2400" b="1" dirty="0" smtClean="0">
                <a:solidFill>
                  <a:srgbClr val="FF3300"/>
                </a:solidFill>
              </a:rPr>
              <a:t>	Problem and explanation 5:30-9:50</a:t>
            </a:r>
          </a:p>
          <a:p>
            <a:pPr eaLnBrk="1" hangingPunct="1">
              <a:buFont typeface="Wingdings" pitchFamily="2" charset="2"/>
              <a:buNone/>
              <a:defRPr/>
            </a:pPr>
            <a:endParaRPr lang="en-US" sz="1200" b="1" dirty="0" smtClean="0">
              <a:solidFill>
                <a:srgbClr val="FF3300"/>
              </a:solidFill>
            </a:endParaRPr>
          </a:p>
          <a:p>
            <a:pPr eaLnBrk="1" hangingPunct="1">
              <a:buFont typeface="Wingdings" pitchFamily="2" charset="2"/>
              <a:buNone/>
              <a:defRPr/>
            </a:pPr>
            <a:r>
              <a:rPr lang="en-US" sz="2400" b="1" dirty="0" smtClean="0">
                <a:solidFill>
                  <a:srgbClr val="FF3300"/>
                </a:solidFill>
              </a:rPr>
              <a:t>Private Universe Project in Science: Workshop 5 Can we believe our eyes? </a:t>
            </a:r>
            <a:r>
              <a:rPr lang="en-US" sz="2400" b="1" dirty="0" smtClean="0">
                <a:solidFill>
                  <a:srgbClr val="FF3300"/>
                </a:solidFill>
                <a:hlinkClick r:id="rId4"/>
              </a:rPr>
              <a:t>–</a:t>
            </a:r>
            <a:r>
              <a:rPr lang="en-US" sz="2400" b="1" dirty="0" smtClean="0">
                <a:solidFill>
                  <a:srgbClr val="FF3300"/>
                </a:solidFill>
              </a:rPr>
              <a:t> Mirror interviews and explanation 4:50-9:00-11:30</a:t>
            </a:r>
          </a:p>
          <a:p>
            <a:pPr eaLnBrk="1" hangingPunct="1">
              <a:buFont typeface="Wingdings" pitchFamily="2" charset="2"/>
              <a:buNone/>
              <a:defRPr/>
            </a:pPr>
            <a:r>
              <a:rPr lang="en-US" sz="2400" b="1" dirty="0" smtClean="0">
                <a:solidFill>
                  <a:srgbClr val="FF3300"/>
                </a:solidFill>
                <a:hlinkClick r:id="rId5"/>
              </a:rPr>
              <a:t>http://www.learner.org/resources/series29.html</a:t>
            </a:r>
            <a:r>
              <a:rPr lang="en-US" sz="2400" b="1" dirty="0" smtClean="0">
                <a:solidFill>
                  <a:srgbClr val="FF3300"/>
                </a:solidFill>
              </a:rPr>
              <a: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304800" y="277813"/>
            <a:ext cx="8839200" cy="1139825"/>
          </a:xfrm>
        </p:spPr>
        <p:txBody>
          <a:bodyPr lIns="90487" tIns="44450" rIns="90487" bIns="44450" anchor="ctr"/>
          <a:lstStyle/>
          <a:p>
            <a:pPr algn="ctr" eaLnBrk="1" hangingPunct="1"/>
            <a:r>
              <a:rPr lang="en-US" sz="3600" b="1" i="1" dirty="0" smtClean="0">
                <a:latin typeface="Arial" charset="0"/>
                <a:cs typeface="Arial" charset="0"/>
              </a:rPr>
              <a:t>PS–21 Resources: </a:t>
            </a:r>
            <a:r>
              <a:rPr lang="en-US" sz="3600" b="1" dirty="0" smtClean="0">
                <a:solidFill>
                  <a:srgbClr val="FF3300"/>
                </a:solidFill>
                <a:latin typeface="Times New Roman" pitchFamily="18" charset="0"/>
                <a:cs typeface="Times New Roman" pitchFamily="18" charset="0"/>
              </a:rPr>
              <a:t>Inquiry Instruction Sequence</a:t>
            </a:r>
          </a:p>
        </p:txBody>
      </p:sp>
      <p:pic>
        <p:nvPicPr>
          <p:cNvPr id="38915" name="Picture 4"/>
          <p:cNvPicPr>
            <a:picLocks noGrp="1" noChangeAspect="1" noChangeArrowheads="1"/>
          </p:cNvPicPr>
          <p:nvPr>
            <p:ph type="dgm" idx="4294967295"/>
          </p:nvPr>
        </p:nvPicPr>
        <p:blipFill>
          <a:blip r:embed="rId3" cstate="print"/>
          <a:srcRect/>
          <a:stretch>
            <a:fillRect/>
          </a:stretch>
        </p:blipFill>
        <p:spPr>
          <a:xfrm>
            <a:off x="1947863" y="1600200"/>
            <a:ext cx="5248275" cy="4530725"/>
          </a:xfr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152400" y="304800"/>
            <a:ext cx="8763000" cy="1066800"/>
          </a:xfrm>
        </p:spPr>
        <p:txBody>
          <a:bodyPr lIns="90487" tIns="44450" rIns="90487" bIns="44450" anchor="ctr"/>
          <a:lstStyle/>
          <a:p>
            <a:pPr marL="115888" algn="ctr" eaLnBrk="1" hangingPunct="1"/>
            <a:r>
              <a:rPr lang="en-US" sz="4000" b="1" smtClean="0">
                <a:solidFill>
                  <a:srgbClr val="FF3300"/>
                </a:solidFill>
                <a:latin typeface="Times" charset="0"/>
              </a:rPr>
              <a:t>Students  Prior  Knowledge</a:t>
            </a:r>
          </a:p>
        </p:txBody>
      </p:sp>
      <p:sp>
        <p:nvSpPr>
          <p:cNvPr id="24579" name="Rectangle 3"/>
          <p:cNvSpPr>
            <a:spLocks noGrp="1" noChangeArrowheads="1"/>
          </p:cNvSpPr>
          <p:nvPr>
            <p:ph type="body" idx="4294967295"/>
          </p:nvPr>
        </p:nvSpPr>
        <p:spPr>
          <a:xfrm>
            <a:off x="609600" y="1828800"/>
            <a:ext cx="7772400" cy="4648200"/>
          </a:xfrm>
          <a:noFill/>
        </p:spPr>
        <p:txBody>
          <a:bodyPr lIns="90487" tIns="44450" rIns="90487" bIns="44450"/>
          <a:lstStyle/>
          <a:p>
            <a:pPr eaLnBrk="1" hangingPunct="1"/>
            <a:r>
              <a:rPr lang="en-US" dirty="0" smtClean="0"/>
              <a:t>Created from personal experiences</a:t>
            </a:r>
          </a:p>
          <a:p>
            <a:pPr eaLnBrk="1" hangingPunct="1"/>
            <a:r>
              <a:rPr lang="en-US" dirty="0" smtClean="0"/>
              <a:t>Disagrees with scientific inquiry</a:t>
            </a:r>
          </a:p>
          <a:p>
            <a:pPr eaLnBrk="1" hangingPunct="1"/>
            <a:r>
              <a:rPr lang="en-US" dirty="0" smtClean="0"/>
              <a:t>Partially valuable and useful in coping with everyday world</a:t>
            </a:r>
          </a:p>
          <a:p>
            <a:pPr eaLnBrk="1" hangingPunct="1"/>
            <a:r>
              <a:rPr lang="en-US" dirty="0" smtClean="0"/>
              <a:t>Uses household meanings of scientific words</a:t>
            </a:r>
          </a:p>
          <a:p>
            <a:pPr eaLnBrk="1" hangingPunct="1"/>
            <a:r>
              <a:rPr lang="en-US" dirty="0" smtClean="0"/>
              <a:t>Acquired from physical and social world</a:t>
            </a:r>
          </a:p>
          <a:p>
            <a:pPr eaLnBrk="1" hangingPunct="1"/>
            <a:r>
              <a:rPr lang="en-US" dirty="0" smtClean="0"/>
              <a:t>Incorporated new facts with prior knowledge</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458200" cy="1093787"/>
          </a:xfrm>
        </p:spPr>
        <p:txBody>
          <a:bodyPr/>
          <a:lstStyle/>
          <a:p>
            <a:pPr algn="ctr"/>
            <a:r>
              <a:rPr lang="en-US" sz="3600" b="1" dirty="0" smtClean="0"/>
              <a:t>Teaching Physical Science Concepts: </a:t>
            </a:r>
            <a:r>
              <a:rPr lang="en-US" sz="3600" b="1" dirty="0" smtClean="0">
                <a:solidFill>
                  <a:srgbClr val="FF3300"/>
                </a:solidFill>
              </a:rPr>
              <a:t>Common Student Ideas About the Energy</a:t>
            </a:r>
            <a:endParaRPr lang="en-US" sz="3600" b="1" dirty="0"/>
          </a:p>
        </p:txBody>
      </p:sp>
      <p:sp>
        <p:nvSpPr>
          <p:cNvPr id="3" name="Content Placeholder 2"/>
          <p:cNvSpPr>
            <a:spLocks noGrp="1"/>
          </p:cNvSpPr>
          <p:nvPr>
            <p:ph sz="half" idx="1"/>
          </p:nvPr>
        </p:nvSpPr>
        <p:spPr/>
        <p:txBody>
          <a:bodyPr/>
          <a:lstStyle/>
          <a:p>
            <a:r>
              <a:rPr lang="en-US" sz="2400" dirty="0" smtClean="0"/>
              <a:t>Energy is a thing. This is a fuzzy notion, probably because of the way that we talk about </a:t>
            </a:r>
            <a:r>
              <a:rPr lang="en-US" sz="2400" dirty="0" err="1" smtClean="0"/>
              <a:t>newton</a:t>
            </a:r>
            <a:r>
              <a:rPr lang="en-US" sz="2400" dirty="0" smtClean="0"/>
              <a:t>-meters or joules. It is difficult to imagine an amount of an abstraction. </a:t>
            </a:r>
          </a:p>
          <a:p>
            <a:r>
              <a:rPr lang="en-US" sz="2400" dirty="0" smtClean="0"/>
              <a:t>The terms "energy" and "force" are interchangeable</a:t>
            </a:r>
            <a:r>
              <a:rPr lang="en-US" sz="2000" dirty="0" smtClean="0"/>
              <a:t>. </a:t>
            </a:r>
          </a:p>
        </p:txBody>
      </p:sp>
      <p:sp>
        <p:nvSpPr>
          <p:cNvPr id="4" name="Content Placeholder 3"/>
          <p:cNvSpPr>
            <a:spLocks noGrp="1"/>
          </p:cNvSpPr>
          <p:nvPr>
            <p:ph sz="half" idx="2"/>
          </p:nvPr>
        </p:nvSpPr>
        <p:spPr/>
        <p:txBody>
          <a:bodyPr/>
          <a:lstStyle/>
          <a:p>
            <a:r>
              <a:rPr lang="en-US" sz="2400" dirty="0" smtClean="0"/>
              <a:t>From the non-scientific point of view, "work" is synonymous with "labor". It is hard to convince someone that more work is probably being done playing football for one hour than studying an hour for a quiz.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r>
              <a:rPr lang="en-US" sz="2400" dirty="0" smtClean="0"/>
              <a:t>An object at rest has no energy. </a:t>
            </a:r>
          </a:p>
          <a:p>
            <a:r>
              <a:rPr lang="en-US" sz="2400" dirty="0" smtClean="0"/>
              <a:t>The only type of potential energy is gravitational. </a:t>
            </a:r>
          </a:p>
          <a:p>
            <a:r>
              <a:rPr lang="en-US" sz="2400" dirty="0" smtClean="0"/>
              <a:t>Gravitational potential energy depends only on the height of an object. </a:t>
            </a:r>
          </a:p>
          <a:p>
            <a:r>
              <a:rPr lang="en-US" sz="2400" dirty="0" smtClean="0"/>
              <a:t>Doubling the speed of a moving object doubles the kinetic energy. </a:t>
            </a:r>
          </a:p>
          <a:p>
            <a:endParaRPr lang="en-US" dirty="0" smtClean="0"/>
          </a:p>
          <a:p>
            <a:endParaRPr lang="en-US" dirty="0" smtClean="0"/>
          </a:p>
          <a:p>
            <a:endParaRPr lang="en-US" dirty="0"/>
          </a:p>
        </p:txBody>
      </p:sp>
      <p:sp>
        <p:nvSpPr>
          <p:cNvPr id="4" name="Content Placeholder 3"/>
          <p:cNvSpPr>
            <a:spLocks noGrp="1"/>
          </p:cNvSpPr>
          <p:nvPr>
            <p:ph sz="half" idx="2"/>
          </p:nvPr>
        </p:nvSpPr>
        <p:spPr/>
        <p:txBody>
          <a:bodyPr/>
          <a:lstStyle/>
          <a:p>
            <a:r>
              <a:rPr lang="en-US" sz="2400" dirty="0" smtClean="0"/>
              <a:t>Energy can be changed completely from one form to another (no energy losses). </a:t>
            </a:r>
          </a:p>
          <a:p>
            <a:r>
              <a:rPr lang="en-US" sz="2400" dirty="0" smtClean="0"/>
              <a:t>Things "use up" energy. </a:t>
            </a:r>
          </a:p>
          <a:p>
            <a:r>
              <a:rPr lang="en-US" sz="2400" dirty="0" smtClean="0"/>
              <a:t>Energy is confined to some particular origin, such as what we get from food or what the electric company sells.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r>
              <a:rPr lang="en-US" sz="2400" dirty="0" smtClean="0"/>
              <a:t>Energy is truly lost in many energy transformations. </a:t>
            </a:r>
          </a:p>
          <a:p>
            <a:r>
              <a:rPr lang="en-US" sz="2400" dirty="0" smtClean="0"/>
              <a:t>There is no relationship between matter and energy. </a:t>
            </a:r>
          </a:p>
          <a:p>
            <a:r>
              <a:rPr lang="en-US" sz="2400" dirty="0" smtClean="0"/>
              <a:t>If energy is conserved, why are we running out of it? </a:t>
            </a:r>
          </a:p>
          <a:p>
            <a:endParaRPr lang="en-US" dirty="0"/>
          </a:p>
        </p:txBody>
      </p:sp>
      <p:sp>
        <p:nvSpPr>
          <p:cNvPr id="4" name="Content Placeholder 3"/>
          <p:cNvSpPr>
            <a:spLocks noGrp="1"/>
          </p:cNvSpPr>
          <p:nvPr>
            <p:ph sz="half" idx="2"/>
          </p:nvPr>
        </p:nvSpPr>
        <p:spPr/>
        <p:txBody>
          <a:bodyPr/>
          <a:lstStyle/>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534400" cy="1093787"/>
          </a:xfrm>
        </p:spPr>
        <p:txBody>
          <a:bodyPr/>
          <a:lstStyle/>
          <a:p>
            <a:r>
              <a:rPr lang="en-US" sz="3600" b="1" dirty="0" smtClean="0"/>
              <a:t>Teaching Physical Science Concepts: </a:t>
            </a:r>
            <a:r>
              <a:rPr lang="en-US" sz="3600" b="1" dirty="0" smtClean="0">
                <a:solidFill>
                  <a:srgbClr val="FF3300"/>
                </a:solidFill>
              </a:rPr>
              <a:t>Common Student Ideas About Chemistry</a:t>
            </a:r>
            <a:endParaRPr lang="en-US" sz="3600" dirty="0"/>
          </a:p>
        </p:txBody>
      </p:sp>
      <p:sp>
        <p:nvSpPr>
          <p:cNvPr id="3" name="Content Placeholder 2"/>
          <p:cNvSpPr>
            <a:spLocks noGrp="1"/>
          </p:cNvSpPr>
          <p:nvPr>
            <p:ph sz="half" idx="1"/>
          </p:nvPr>
        </p:nvSpPr>
        <p:spPr>
          <a:xfrm>
            <a:off x="304800" y="1600200"/>
            <a:ext cx="4343400" cy="4953000"/>
          </a:xfrm>
        </p:spPr>
        <p:txBody>
          <a:bodyPr/>
          <a:lstStyle/>
          <a:p>
            <a:r>
              <a:rPr lang="en-US" sz="2400" b="1" dirty="0" smtClean="0"/>
              <a:t>Misconceptions - Key in Chemistry</a:t>
            </a:r>
            <a:endParaRPr lang="en-US" sz="2400" dirty="0" smtClean="0"/>
          </a:p>
          <a:p>
            <a:pPr>
              <a:buNone/>
            </a:pPr>
            <a:r>
              <a:rPr lang="en-US" sz="2400" b="1" dirty="0" smtClean="0"/>
              <a:t>Dissolution, Solutions, Precipitation</a:t>
            </a:r>
            <a:endParaRPr lang="en-US" sz="2400" dirty="0" smtClean="0"/>
          </a:p>
          <a:p>
            <a:r>
              <a:rPr lang="en-US" sz="2000" dirty="0" smtClean="0"/>
              <a:t>B.5.1  </a:t>
            </a:r>
            <a:r>
              <a:rPr lang="en-US" sz="2000" b="1" dirty="0" smtClean="0"/>
              <a:t>Melting and dissolving are the same thing. </a:t>
            </a:r>
            <a:r>
              <a:rPr lang="en-US" sz="2000" dirty="0" smtClean="0"/>
              <a:t>[Lee (93), MS: Key]</a:t>
            </a:r>
          </a:p>
          <a:p>
            <a:r>
              <a:rPr lang="en-US" sz="2000" dirty="0" smtClean="0"/>
              <a:t>B.5.1.1  </a:t>
            </a:r>
            <a:r>
              <a:rPr lang="en-US" sz="2000" b="1" dirty="0" smtClean="0"/>
              <a:t>Salt becomes liquid salt when it dissolves</a:t>
            </a:r>
            <a:r>
              <a:rPr lang="en-US" sz="2000" dirty="0" smtClean="0"/>
              <a:t>. [</a:t>
            </a:r>
            <a:r>
              <a:rPr lang="en-US" sz="2000" dirty="0" err="1" smtClean="0"/>
              <a:t>Kokotas</a:t>
            </a:r>
            <a:r>
              <a:rPr lang="en-US" sz="2000" dirty="0" smtClean="0"/>
              <a:t> (98), D10] B.5.1.2  </a:t>
            </a:r>
            <a:r>
              <a:rPr lang="en-US" sz="2000" b="1" dirty="0" smtClean="0"/>
              <a:t>Dissolving sugar melts, becomes liquid sugar. </a:t>
            </a:r>
            <a:r>
              <a:rPr lang="en-US" sz="2000" dirty="0" smtClean="0"/>
              <a:t>[Abraham (92)]</a:t>
            </a:r>
          </a:p>
          <a:p>
            <a:endParaRPr lang="en-US" dirty="0"/>
          </a:p>
        </p:txBody>
      </p:sp>
      <p:sp>
        <p:nvSpPr>
          <p:cNvPr id="4" name="Content Placeholder 3"/>
          <p:cNvSpPr>
            <a:spLocks noGrp="1"/>
          </p:cNvSpPr>
          <p:nvPr>
            <p:ph sz="half" idx="2"/>
          </p:nvPr>
        </p:nvSpPr>
        <p:spPr>
          <a:xfrm>
            <a:off x="4343400" y="1600200"/>
            <a:ext cx="4800600" cy="4530725"/>
          </a:xfrm>
        </p:spPr>
        <p:txBody>
          <a:bodyPr/>
          <a:lstStyle/>
          <a:p>
            <a:r>
              <a:rPr lang="en-US" sz="2000" dirty="0" smtClean="0"/>
              <a:t>B.5.2  </a:t>
            </a:r>
            <a:r>
              <a:rPr lang="en-US" sz="2000" b="1" dirty="0" smtClean="0"/>
              <a:t>(Dissolution is a mechanical process; dissolutions and colloidal fluids not distinguished.)</a:t>
            </a:r>
            <a:endParaRPr lang="en-US" sz="2000" dirty="0" smtClean="0"/>
          </a:p>
          <a:p>
            <a:r>
              <a:rPr lang="en-US" sz="2000" dirty="0" smtClean="0"/>
              <a:t>B.5.2.1   </a:t>
            </a:r>
            <a:r>
              <a:rPr lang="en-US" sz="2000" b="1" dirty="0" smtClean="0"/>
              <a:t>Things dissolve by crushing and mixing them in water.</a:t>
            </a:r>
            <a:endParaRPr lang="en-US" sz="2000" dirty="0" smtClean="0"/>
          </a:p>
          <a:p>
            <a:r>
              <a:rPr lang="en-US" sz="2000" dirty="0" smtClean="0"/>
              <a:t>B.5.2.2  </a:t>
            </a:r>
            <a:r>
              <a:rPr lang="en-US" sz="2000" b="1" dirty="0" smtClean="0"/>
              <a:t>Salt is not hard (or dense) enough to resist dissolving</a:t>
            </a:r>
            <a:r>
              <a:rPr lang="en-US" sz="2000" dirty="0" smtClean="0"/>
              <a:t>. [</a:t>
            </a:r>
            <a:r>
              <a:rPr lang="en-US" sz="2000" dirty="0" err="1" smtClean="0"/>
              <a:t>Kokotas</a:t>
            </a:r>
            <a:r>
              <a:rPr lang="en-US" sz="2000" dirty="0" smtClean="0"/>
              <a:t> (98), D10]</a:t>
            </a:r>
          </a:p>
          <a:p>
            <a:r>
              <a:rPr lang="en-US" sz="2000" dirty="0" smtClean="0"/>
              <a:t>B.5.2.3  </a:t>
            </a:r>
            <a:r>
              <a:rPr lang="en-US" sz="2000" b="1" dirty="0" smtClean="0"/>
              <a:t>Chalk won't dissolve because it is too heavy (or hard</a:t>
            </a:r>
            <a:r>
              <a:rPr lang="en-US" sz="2000" dirty="0" smtClean="0"/>
              <a:t>).  [Schmidt (97), S]</a:t>
            </a:r>
          </a:p>
          <a:p>
            <a:r>
              <a:rPr lang="en-US" sz="2000" dirty="0" smtClean="0"/>
              <a:t>B.5.2.4  </a:t>
            </a:r>
            <a:r>
              <a:rPr lang="en-US" sz="2000" b="1" dirty="0" smtClean="0"/>
              <a:t>Water has the force to dissolve salt. </a:t>
            </a:r>
            <a:r>
              <a:rPr lang="en-US" sz="2000" dirty="0" smtClean="0"/>
              <a:t>(* A.8)  [</a:t>
            </a:r>
            <a:r>
              <a:rPr lang="en-US" sz="2000" dirty="0" err="1" smtClean="0"/>
              <a:t>Kokotas</a:t>
            </a:r>
            <a:r>
              <a:rPr lang="en-US" sz="2000" dirty="0" smtClean="0"/>
              <a:t> (98), D10]</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0" y="0"/>
            <a:ext cx="9144000" cy="1295400"/>
          </a:xfrm>
        </p:spPr>
        <p:txBody>
          <a:bodyPr lIns="90487" tIns="44450" rIns="90487" bIns="44450" anchor="ctr"/>
          <a:lstStyle/>
          <a:p>
            <a:pPr marL="225425" algn="ctr" eaLnBrk="1" hangingPunct="1">
              <a:defRPr/>
            </a:pPr>
            <a:r>
              <a:rPr lang="en-US" sz="2000" b="1" smtClean="0">
                <a:solidFill>
                  <a:srgbClr val="FF0000"/>
                </a:solidFill>
                <a:latin typeface="Arial Black" pitchFamily="34" charset="0"/>
              </a:rPr>
              <a:t>PS–21 Second Fall </a:t>
            </a:r>
            <a:r>
              <a:rPr lang="en-US" sz="2000" b="1" dirty="0" smtClean="0">
                <a:solidFill>
                  <a:srgbClr val="FF0000"/>
                </a:solidFill>
                <a:latin typeface="Arial Black" pitchFamily="34" charset="0"/>
              </a:rPr>
              <a:t>Institute Day 2012- 2013</a:t>
            </a:r>
            <a:r>
              <a:rPr lang="en-US" sz="2000" b="1" dirty="0" smtClean="0">
                <a:latin typeface="Arial Black" pitchFamily="34" charset="0"/>
              </a:rPr>
              <a:t>: </a:t>
            </a:r>
            <a:r>
              <a:rPr lang="en-US" sz="2000" b="1" dirty="0" smtClean="0">
                <a:solidFill>
                  <a:schemeClr val="accent6">
                    <a:lumMod val="50000"/>
                  </a:schemeClr>
                </a:solidFill>
              </a:rPr>
              <a:t/>
            </a:r>
            <a:br>
              <a:rPr lang="en-US" sz="2000" b="1" dirty="0" smtClean="0">
                <a:solidFill>
                  <a:schemeClr val="accent6">
                    <a:lumMod val="50000"/>
                  </a:schemeClr>
                </a:solidFill>
              </a:rPr>
            </a:br>
            <a:r>
              <a:rPr lang="en-US" sz="2000" b="1" dirty="0" smtClean="0">
                <a:latin typeface="Arial Black" pitchFamily="34" charset="0"/>
              </a:rPr>
              <a:t>Teaching Physical Science</a:t>
            </a:r>
            <a:r>
              <a:rPr lang="en-US" sz="1800" b="1" dirty="0" smtClean="0">
                <a:solidFill>
                  <a:schemeClr val="accent6">
                    <a:lumMod val="50000"/>
                  </a:schemeClr>
                </a:solidFill>
              </a:rPr>
              <a:t/>
            </a:r>
            <a:br>
              <a:rPr lang="en-US" sz="1800" b="1" dirty="0" smtClean="0">
                <a:solidFill>
                  <a:schemeClr val="accent6">
                    <a:lumMod val="50000"/>
                  </a:schemeClr>
                </a:solidFill>
              </a:rPr>
            </a:br>
            <a:r>
              <a:rPr lang="en-US" sz="1800" b="1" dirty="0" smtClean="0">
                <a:solidFill>
                  <a:schemeClr val="accent6">
                    <a:lumMod val="50000"/>
                  </a:schemeClr>
                </a:solidFill>
              </a:rPr>
              <a:t> Friday, November 16, 2012 at the</a:t>
            </a:r>
            <a:r>
              <a:rPr lang="en-US" sz="1800" b="1" i="1" dirty="0" smtClean="0">
                <a:solidFill>
                  <a:schemeClr val="accent6">
                    <a:lumMod val="50000"/>
                  </a:schemeClr>
                </a:solidFill>
              </a:rPr>
              <a:t> </a:t>
            </a:r>
            <a:r>
              <a:rPr lang="en-US" sz="1600" b="1" i="1" dirty="0" smtClean="0">
                <a:solidFill>
                  <a:schemeClr val="accent6">
                    <a:lumMod val="50000"/>
                  </a:schemeClr>
                </a:solidFill>
              </a:rPr>
              <a:t>University of Alabama, 3408 SEC, Tuscaloosa AL</a:t>
            </a:r>
            <a:endParaRPr lang="en-US" sz="1600" b="1" dirty="0" smtClean="0">
              <a:solidFill>
                <a:schemeClr val="accent6">
                  <a:lumMod val="50000"/>
                </a:schemeClr>
              </a:solidFill>
            </a:endParaRPr>
          </a:p>
        </p:txBody>
      </p:sp>
      <p:sp>
        <p:nvSpPr>
          <p:cNvPr id="4099" name="Rectangle 3"/>
          <p:cNvSpPr>
            <a:spLocks noGrp="1" noChangeArrowheads="1"/>
          </p:cNvSpPr>
          <p:nvPr>
            <p:ph type="body" idx="4294967295"/>
          </p:nvPr>
        </p:nvSpPr>
        <p:spPr>
          <a:xfrm>
            <a:off x="304800" y="1143000"/>
            <a:ext cx="8839200" cy="5715000"/>
          </a:xfrm>
          <a:noFill/>
          <a:ln w="57150" cmpd="thinThick">
            <a:solidFill>
              <a:srgbClr val="FFFF00"/>
            </a:solidFill>
          </a:ln>
        </p:spPr>
        <p:txBody>
          <a:bodyPr lIns="90487" tIns="44450" rIns="90487" bIns="44450"/>
          <a:lstStyle/>
          <a:p>
            <a:pPr lvl="0"/>
            <a:r>
              <a:rPr lang="en-US" sz="1800" b="1" i="1" u="sng" dirty="0" smtClean="0"/>
              <a:t>8:30 am</a:t>
            </a:r>
            <a:r>
              <a:rPr lang="en-US" sz="1800" b="1" i="1" dirty="0" smtClean="0"/>
              <a:t>: </a:t>
            </a:r>
            <a:r>
              <a:rPr lang="en-US" sz="1800" b="1" dirty="0" smtClean="0"/>
              <a:t>Registration, Coffee, Agenda, Institute surveys, and PS-21 update and Concept Pre-test </a:t>
            </a:r>
            <a:endParaRPr lang="en-US" sz="1800" dirty="0" smtClean="0"/>
          </a:p>
          <a:p>
            <a:pPr lvl="0"/>
            <a:r>
              <a:rPr lang="en-US" sz="1800" b="1" i="1" u="sng" dirty="0" smtClean="0"/>
              <a:t>9:00-10:15</a:t>
            </a:r>
            <a:r>
              <a:rPr lang="en-US" sz="1800" b="1" i="1" dirty="0" smtClean="0"/>
              <a:t>: </a:t>
            </a:r>
            <a:r>
              <a:rPr lang="en-US" sz="1800" b="1" i="1" u="sng" dirty="0" smtClean="0"/>
              <a:t>Concept</a:t>
            </a:r>
            <a:r>
              <a:rPr lang="en-US" sz="1800" b="1" i="1" dirty="0" smtClean="0"/>
              <a:t>–1) Collisions and Conservation Momentum </a:t>
            </a:r>
            <a:r>
              <a:rPr lang="en-US" sz="1800" b="1" dirty="0" smtClean="0"/>
              <a:t>+ engaging students with hands-on strategies, PhET simulations, &amp; sharing teaching/learning ideas</a:t>
            </a:r>
            <a:r>
              <a:rPr lang="en-US" sz="1800" dirty="0" smtClean="0"/>
              <a:t> </a:t>
            </a:r>
          </a:p>
          <a:p>
            <a:pPr lvl="0"/>
            <a:r>
              <a:rPr lang="en-US" sz="1800" b="1" i="1" u="sng" dirty="0" smtClean="0"/>
              <a:t>10:10 – 10:20</a:t>
            </a:r>
            <a:r>
              <a:rPr lang="en-US" sz="1800" b="1" i="1" dirty="0" smtClean="0"/>
              <a:t>: </a:t>
            </a:r>
            <a:r>
              <a:rPr lang="en-US" sz="1800" b="1" dirty="0" smtClean="0"/>
              <a:t>Break</a:t>
            </a:r>
            <a:r>
              <a:rPr lang="en-US" sz="1800" dirty="0" smtClean="0"/>
              <a:t> </a:t>
            </a:r>
          </a:p>
          <a:p>
            <a:r>
              <a:rPr lang="en-US" sz="1800" b="1" i="1" u="sng" dirty="0" smtClean="0"/>
              <a:t>10:20-11:15</a:t>
            </a:r>
            <a:r>
              <a:rPr lang="en-US" sz="1800" b="1" i="1" dirty="0" smtClean="0"/>
              <a:t>: </a:t>
            </a:r>
            <a:r>
              <a:rPr lang="en-US" sz="1800" b="1" i="1" u="sng" dirty="0" smtClean="0"/>
              <a:t>Concept</a:t>
            </a:r>
            <a:r>
              <a:rPr lang="en-US" sz="1800" b="1" i="1" dirty="0" smtClean="0"/>
              <a:t>–1) (Continued)Collisions and Conservation Momentum </a:t>
            </a:r>
            <a:r>
              <a:rPr lang="en-US" sz="1800" b="1" dirty="0" smtClean="0"/>
              <a:t>+ engaging students with hands-on strategies, PhET simulations, &amp; sharing teaching/learning ideas</a:t>
            </a:r>
            <a:r>
              <a:rPr lang="en-US" sz="1800" dirty="0" smtClean="0"/>
              <a:t> </a:t>
            </a:r>
          </a:p>
          <a:p>
            <a:pPr lvl="0"/>
            <a:r>
              <a:rPr lang="en-US" sz="1800" b="1" i="1" u="sng" dirty="0" smtClean="0"/>
              <a:t>11:15 – 12:15</a:t>
            </a:r>
            <a:r>
              <a:rPr lang="en-US" sz="1800" b="1" i="1" dirty="0" smtClean="0"/>
              <a:t>: Lunch</a:t>
            </a:r>
            <a:r>
              <a:rPr lang="en-US" sz="1800" dirty="0" smtClean="0"/>
              <a:t> </a:t>
            </a:r>
          </a:p>
          <a:p>
            <a:pPr lvl="0"/>
            <a:r>
              <a:rPr lang="en-US" sz="1800" b="1" i="1" u="sng" dirty="0" smtClean="0"/>
              <a:t>12:15-2:15</a:t>
            </a:r>
            <a:r>
              <a:rPr lang="en-US" sz="1800" b="1" i="1" dirty="0" smtClean="0"/>
              <a:t>: </a:t>
            </a:r>
            <a:r>
              <a:rPr lang="en-US" sz="1800" b="1" i="1" u="sng" dirty="0" smtClean="0"/>
              <a:t>Concept</a:t>
            </a:r>
            <a:r>
              <a:rPr lang="en-US" sz="1800" b="1" i="1" dirty="0" smtClean="0"/>
              <a:t>–2</a:t>
            </a:r>
            <a:r>
              <a:rPr lang="en-US" sz="1800" b="1" dirty="0" smtClean="0"/>
              <a:t>)</a:t>
            </a:r>
            <a:r>
              <a:rPr lang="en-US" sz="1800" b="1" i="1" dirty="0" smtClean="0"/>
              <a:t> Physical and Chemical Change</a:t>
            </a:r>
            <a:r>
              <a:rPr lang="en-US" sz="1800" b="1" dirty="0" smtClean="0"/>
              <a:t> </a:t>
            </a:r>
            <a:r>
              <a:rPr lang="en-US" sz="1800" b="1" i="1" dirty="0" smtClean="0"/>
              <a:t>+ </a:t>
            </a:r>
            <a:r>
              <a:rPr lang="en-US" sz="1800" b="1" dirty="0" smtClean="0"/>
              <a:t>engaging students with hands-on strategies , simulations, &amp; sharing teaching/learning ideas</a:t>
            </a:r>
            <a:r>
              <a:rPr lang="en-US" sz="1800" dirty="0" smtClean="0"/>
              <a:t> </a:t>
            </a:r>
          </a:p>
          <a:p>
            <a:pPr lvl="0"/>
            <a:r>
              <a:rPr lang="en-US" sz="1800" b="1" i="1" u="sng" dirty="0" smtClean="0"/>
              <a:t>2:15– 2:30 </a:t>
            </a:r>
            <a:r>
              <a:rPr lang="en-US" sz="1800" b="1" dirty="0" smtClean="0"/>
              <a:t>Break </a:t>
            </a:r>
            <a:endParaRPr lang="en-US" sz="1800" dirty="0" smtClean="0"/>
          </a:p>
          <a:p>
            <a:r>
              <a:rPr lang="en-US" sz="1800" b="1" i="1" u="sng" dirty="0" smtClean="0"/>
              <a:t>2:30– 3:30 Concept</a:t>
            </a:r>
            <a:r>
              <a:rPr lang="en-US" sz="1800" b="1" i="1" dirty="0" smtClean="0"/>
              <a:t>–3) Inquiry Lessons Planning </a:t>
            </a:r>
            <a:r>
              <a:rPr lang="en-US" sz="1800" b="1" dirty="0" smtClean="0"/>
              <a:t>+ engaging students with hands-on strategies, PhET simulations, &amp; sharing teaching/learning ideas</a:t>
            </a:r>
            <a:r>
              <a:rPr lang="en-US" sz="1800" dirty="0" smtClean="0"/>
              <a:t> </a:t>
            </a:r>
          </a:p>
          <a:p>
            <a:pPr lvl="0"/>
            <a:r>
              <a:rPr lang="en-US" sz="1800" b="1" i="1" u="sng" dirty="0" smtClean="0"/>
              <a:t>3:30– 3:45</a:t>
            </a:r>
            <a:r>
              <a:rPr lang="en-US" sz="1800" b="1" i="1" dirty="0" smtClean="0"/>
              <a:t>: Wrap up, </a:t>
            </a:r>
            <a:r>
              <a:rPr lang="en-US" sz="1800" b="1" dirty="0" smtClean="0"/>
              <a:t>Institute surveys, Feedback, post-test, future dates &amp; science topics– Graduate credit assignments</a:t>
            </a:r>
          </a:p>
          <a:p>
            <a:pPr marL="569913" indent="-344488" eaLnBrk="1" hangingPunct="1">
              <a:lnSpc>
                <a:spcPct val="80000"/>
              </a:lnSpc>
              <a:spcAft>
                <a:spcPts val="600"/>
              </a:spcAft>
            </a:pPr>
            <a:endParaRPr lang="en-US" sz="2000" b="1" i="1"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a:xfrm>
            <a:off x="304800" y="1600200"/>
            <a:ext cx="4343400" cy="4530725"/>
          </a:xfrm>
        </p:spPr>
        <p:txBody>
          <a:bodyPr/>
          <a:lstStyle/>
          <a:p>
            <a:r>
              <a:rPr lang="en-US" sz="2000" dirty="0" smtClean="0"/>
              <a:t>B.5.3  </a:t>
            </a:r>
            <a:r>
              <a:rPr lang="en-US" sz="2000" b="1" dirty="0" smtClean="0"/>
              <a:t>(Things become each other in solution.)</a:t>
            </a:r>
            <a:endParaRPr lang="en-US" sz="2000" dirty="0" smtClean="0"/>
          </a:p>
          <a:p>
            <a:r>
              <a:rPr lang="en-US" sz="2000" dirty="0" smtClean="0"/>
              <a:t>B.5.3.1  </a:t>
            </a:r>
            <a:r>
              <a:rPr lang="en-US" sz="2000" b="1" dirty="0" smtClean="0"/>
              <a:t>When sugar is dissolved in water the water takes on properties of the sugar</a:t>
            </a:r>
            <a:r>
              <a:rPr lang="en-US" sz="2000" dirty="0" smtClean="0"/>
              <a:t>. [Schmidt (97), S]</a:t>
            </a:r>
          </a:p>
          <a:p>
            <a:r>
              <a:rPr lang="en-US" sz="2000" dirty="0" smtClean="0"/>
              <a:t>B.5.3.2  </a:t>
            </a:r>
            <a:r>
              <a:rPr lang="en-US" sz="2000" b="1" dirty="0" smtClean="0"/>
              <a:t>When sugar is dissolved in water it takes on properties of the water.</a:t>
            </a:r>
            <a:endParaRPr lang="en-US" sz="2000" dirty="0" smtClean="0"/>
          </a:p>
          <a:p>
            <a:r>
              <a:rPr lang="en-US" sz="2000" dirty="0" smtClean="0"/>
              <a:t>B.5.3.3  </a:t>
            </a:r>
            <a:r>
              <a:rPr lang="en-US" sz="2000" b="1" dirty="0" smtClean="0"/>
              <a:t>Sugar becomes water on dissolving. </a:t>
            </a:r>
            <a:r>
              <a:rPr lang="en-US" sz="2000" dirty="0" smtClean="0"/>
              <a:t>[Lee (93), MS: "some"]</a:t>
            </a:r>
          </a:p>
          <a:p>
            <a:endParaRPr lang="en-US" dirty="0"/>
          </a:p>
        </p:txBody>
      </p:sp>
      <p:sp>
        <p:nvSpPr>
          <p:cNvPr id="4" name="Content Placeholder 3"/>
          <p:cNvSpPr>
            <a:spLocks noGrp="1"/>
          </p:cNvSpPr>
          <p:nvPr>
            <p:ph sz="half" idx="2"/>
          </p:nvPr>
        </p:nvSpPr>
        <p:spPr>
          <a:xfrm>
            <a:off x="4419600" y="838200"/>
            <a:ext cx="4724400" cy="5292725"/>
          </a:xfrm>
        </p:spPr>
        <p:txBody>
          <a:bodyPr/>
          <a:lstStyle/>
          <a:p>
            <a:r>
              <a:rPr lang="en-US" sz="2000" dirty="0" smtClean="0"/>
              <a:t>B.5.4  </a:t>
            </a:r>
            <a:r>
              <a:rPr lang="en-US" sz="2000" b="1" dirty="0" smtClean="0"/>
              <a:t>Weight is lost in dissolving, solution weighs less than ingredients. </a:t>
            </a:r>
            <a:r>
              <a:rPr lang="en-US" sz="2000" dirty="0" smtClean="0"/>
              <a:t>(*A.3) [</a:t>
            </a:r>
            <a:r>
              <a:rPr lang="en-US" sz="2000" dirty="0" err="1" smtClean="0"/>
              <a:t>Mulford</a:t>
            </a:r>
            <a:r>
              <a:rPr lang="en-US" sz="2000" dirty="0" smtClean="0"/>
              <a:t> (96), C1a: 26%] [Lee (93), MS: 33%] [Driver (85), 9-14 </a:t>
            </a:r>
            <a:r>
              <a:rPr lang="en-US" sz="2000" dirty="0" err="1" smtClean="0"/>
              <a:t>yo</a:t>
            </a:r>
            <a:r>
              <a:rPr lang="en-US" sz="2000" dirty="0" smtClean="0"/>
              <a:t>: ~67%] [</a:t>
            </a:r>
            <a:r>
              <a:rPr lang="en-US" sz="2000" dirty="0" err="1" smtClean="0"/>
              <a:t>Andersson</a:t>
            </a:r>
            <a:r>
              <a:rPr lang="en-US" sz="2000" dirty="0" smtClean="0"/>
              <a:t> (84), 15 </a:t>
            </a:r>
            <a:r>
              <a:rPr lang="en-US" sz="2000" dirty="0" err="1" smtClean="0"/>
              <a:t>yo</a:t>
            </a:r>
            <a:r>
              <a:rPr lang="en-US" sz="2000" dirty="0" smtClean="0"/>
              <a:t>: &gt;50%]</a:t>
            </a:r>
          </a:p>
          <a:p>
            <a:r>
              <a:rPr lang="en-US" sz="2000" dirty="0" smtClean="0"/>
              <a:t>B.5.4.1  </a:t>
            </a:r>
            <a:r>
              <a:rPr lang="en-US" sz="2000" b="1" dirty="0" smtClean="0"/>
              <a:t>Sugar becomes a liquid in dissolving, and so weighs less.</a:t>
            </a:r>
            <a:endParaRPr lang="en-US" sz="2000" dirty="0" smtClean="0"/>
          </a:p>
          <a:p>
            <a:r>
              <a:rPr lang="en-US" sz="2000" dirty="0" smtClean="0"/>
              <a:t>[</a:t>
            </a:r>
            <a:r>
              <a:rPr lang="en-US" sz="2000" dirty="0" err="1" smtClean="0"/>
              <a:t>Andersson</a:t>
            </a:r>
            <a:r>
              <a:rPr lang="en-US" sz="2000" dirty="0" smtClean="0"/>
              <a:t> (84), 15 </a:t>
            </a:r>
            <a:r>
              <a:rPr lang="en-US" sz="2000" dirty="0" err="1" smtClean="0"/>
              <a:t>yo</a:t>
            </a:r>
            <a:r>
              <a:rPr lang="en-US" sz="2000" dirty="0" smtClean="0"/>
              <a:t>]</a:t>
            </a:r>
          </a:p>
          <a:p>
            <a:r>
              <a:rPr lang="en-US" sz="2000" dirty="0" smtClean="0"/>
              <a:t>B.5.4.2  </a:t>
            </a:r>
            <a:r>
              <a:rPr lang="en-US" sz="2000" b="1" dirty="0" smtClean="0"/>
              <a:t>Dissolved sugar has no mass.  </a:t>
            </a:r>
            <a:r>
              <a:rPr lang="en-US" sz="2000" dirty="0" smtClean="0"/>
              <a:t>[</a:t>
            </a:r>
            <a:r>
              <a:rPr lang="en-US" sz="2000" dirty="0" err="1" smtClean="0"/>
              <a:t>Andersson</a:t>
            </a:r>
            <a:r>
              <a:rPr lang="en-US" sz="2000" dirty="0" smtClean="0"/>
              <a:t> (84), 15 </a:t>
            </a:r>
            <a:r>
              <a:rPr lang="en-US" sz="2000" dirty="0" err="1" smtClean="0"/>
              <a:t>yo</a:t>
            </a:r>
            <a:r>
              <a:rPr lang="en-US" sz="2000" dirty="0" smtClean="0"/>
              <a:t>] B.5.4.3  </a:t>
            </a:r>
            <a:r>
              <a:rPr lang="en-US" sz="2000" b="1" dirty="0" smtClean="0"/>
              <a:t>Salt, sugar disappears in dissolving. </a:t>
            </a:r>
            <a:r>
              <a:rPr lang="en-US" sz="2000" dirty="0" smtClean="0"/>
              <a:t>(* A.3)</a:t>
            </a:r>
          </a:p>
          <a:p>
            <a:r>
              <a:rPr lang="en-US" sz="2000" dirty="0" smtClean="0"/>
              <a:t>[</a:t>
            </a:r>
            <a:r>
              <a:rPr lang="en-US" sz="2000" dirty="0" err="1" smtClean="0"/>
              <a:t>Mulford</a:t>
            </a:r>
            <a:r>
              <a:rPr lang="en-US" sz="2000" dirty="0" smtClean="0"/>
              <a:t> (96), C1a: 15%] [Lee (93), MS]</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a:xfrm>
            <a:off x="152400" y="457200"/>
            <a:ext cx="4572000" cy="6096000"/>
          </a:xfrm>
        </p:spPr>
        <p:txBody>
          <a:bodyPr/>
          <a:lstStyle/>
          <a:p>
            <a:r>
              <a:rPr lang="en-US" sz="2000" dirty="0" smtClean="0"/>
              <a:t>B.5.5  </a:t>
            </a:r>
            <a:r>
              <a:rPr lang="en-US" sz="2000" b="1" dirty="0" smtClean="0"/>
              <a:t>(Concentration and quantity not distinguished.)</a:t>
            </a:r>
            <a:endParaRPr lang="en-US" sz="2000" dirty="0" smtClean="0"/>
          </a:p>
          <a:p>
            <a:r>
              <a:rPr lang="en-US" sz="2000" dirty="0" smtClean="0"/>
              <a:t>B.5.5.1  </a:t>
            </a:r>
            <a:r>
              <a:rPr lang="en-US" sz="2000" b="1" dirty="0" smtClean="0"/>
              <a:t>(A strong solution of a salt contains more of that salt than a weak solution, without regard to the quantity of solution.)</a:t>
            </a:r>
            <a:endParaRPr lang="en-US" sz="2000" dirty="0" smtClean="0"/>
          </a:p>
          <a:p>
            <a:r>
              <a:rPr lang="en-US" sz="2000" dirty="0" smtClean="0"/>
              <a:t>B.5.6  </a:t>
            </a:r>
            <a:r>
              <a:rPr lang="en-US" sz="2000" b="1" dirty="0" smtClean="0"/>
              <a:t>(Saturation not understood or used.)</a:t>
            </a:r>
            <a:endParaRPr lang="en-US" sz="2000" dirty="0" smtClean="0"/>
          </a:p>
          <a:p>
            <a:r>
              <a:rPr lang="en-US" sz="2000" dirty="0" smtClean="0"/>
              <a:t>B.5.6.1  </a:t>
            </a:r>
            <a:r>
              <a:rPr lang="en-US" sz="2000" b="1" dirty="0" smtClean="0"/>
              <a:t>The concentration of salt in a saturated solution will increase when water evaporates. </a:t>
            </a:r>
            <a:r>
              <a:rPr lang="en-US" sz="2000" dirty="0" smtClean="0"/>
              <a:t>[</a:t>
            </a:r>
            <a:r>
              <a:rPr lang="en-US" sz="2000" dirty="0" err="1" smtClean="0"/>
              <a:t>Mulford</a:t>
            </a:r>
            <a:r>
              <a:rPr lang="en-US" sz="2000" dirty="0" smtClean="0"/>
              <a:t>, C1a: 65%]</a:t>
            </a:r>
          </a:p>
          <a:p>
            <a:r>
              <a:rPr lang="en-US" sz="2000" dirty="0" smtClean="0"/>
              <a:t>B.5.7   </a:t>
            </a:r>
            <a:r>
              <a:rPr lang="en-US" sz="2000" b="1" dirty="0" smtClean="0"/>
              <a:t>Sugar dissolving in water is a chemical change. </a:t>
            </a:r>
            <a:r>
              <a:rPr lang="en-US" sz="2000" dirty="0" smtClean="0"/>
              <a:t>(* B.6.1) [</a:t>
            </a:r>
            <a:r>
              <a:rPr lang="en-US" sz="2000" dirty="0" err="1" smtClean="0"/>
              <a:t>Schollum</a:t>
            </a:r>
            <a:r>
              <a:rPr lang="en-US" sz="2000" dirty="0" smtClean="0"/>
              <a:t> (81), 14yo: 48%; 16 </a:t>
            </a:r>
            <a:r>
              <a:rPr lang="en-US" sz="2000" dirty="0" err="1" smtClean="0"/>
              <a:t>yo</a:t>
            </a:r>
            <a:r>
              <a:rPr lang="en-US" sz="2000" dirty="0" smtClean="0"/>
              <a:t>: 55%]</a:t>
            </a:r>
          </a:p>
          <a:p>
            <a:endParaRPr lang="en-US" dirty="0"/>
          </a:p>
        </p:txBody>
      </p:sp>
      <p:sp>
        <p:nvSpPr>
          <p:cNvPr id="4" name="Content Placeholder 3"/>
          <p:cNvSpPr>
            <a:spLocks noGrp="1"/>
          </p:cNvSpPr>
          <p:nvPr>
            <p:ph sz="half" idx="2"/>
          </p:nvPr>
        </p:nvSpPr>
        <p:spPr>
          <a:xfrm>
            <a:off x="4572000" y="1447800"/>
            <a:ext cx="4572000" cy="5257800"/>
          </a:xfrm>
        </p:spPr>
        <p:txBody>
          <a:bodyPr/>
          <a:lstStyle/>
          <a:p>
            <a:r>
              <a:rPr lang="en-US" sz="2000" dirty="0" smtClean="0"/>
              <a:t>B.5.8   </a:t>
            </a:r>
            <a:r>
              <a:rPr lang="en-US" sz="2000" b="1" dirty="0" smtClean="0"/>
              <a:t>Diluting fruit juice by adding water is a chemical change</a:t>
            </a:r>
            <a:r>
              <a:rPr lang="en-US" sz="2000" dirty="0" smtClean="0"/>
              <a:t>. (* B.6.1) [</a:t>
            </a:r>
            <a:r>
              <a:rPr lang="en-US" sz="2000" dirty="0" err="1" smtClean="0"/>
              <a:t>Schollum</a:t>
            </a:r>
            <a:r>
              <a:rPr lang="en-US" sz="2000" dirty="0" smtClean="0"/>
              <a:t> (81), 14yo: 70%; 16 </a:t>
            </a:r>
            <a:r>
              <a:rPr lang="en-US" sz="2000" dirty="0" err="1" smtClean="0"/>
              <a:t>yo</a:t>
            </a:r>
            <a:r>
              <a:rPr lang="en-US" sz="2000" dirty="0" smtClean="0"/>
              <a:t>: 50%]</a:t>
            </a:r>
          </a:p>
          <a:p>
            <a:r>
              <a:rPr lang="en-US" sz="2000" dirty="0" smtClean="0"/>
              <a:t>B.5.9   </a:t>
            </a:r>
            <a:r>
              <a:rPr lang="en-US" sz="2000" b="1" dirty="0" smtClean="0"/>
              <a:t>(Some molecules repel each other.) </a:t>
            </a:r>
            <a:r>
              <a:rPr lang="en-US" sz="2000" dirty="0" smtClean="0"/>
              <a:t>[Common in biology texts.]</a:t>
            </a:r>
          </a:p>
          <a:p>
            <a:r>
              <a:rPr lang="en-US" sz="2000" dirty="0" smtClean="0"/>
              <a:t>B.5.9.1   </a:t>
            </a:r>
            <a:r>
              <a:rPr lang="en-US" sz="2000" b="1" dirty="0" smtClean="0"/>
              <a:t>Oil doesn't mix with water because oil and water molecules repel each other. </a:t>
            </a:r>
            <a:r>
              <a:rPr lang="en-US" sz="2000" dirty="0" smtClean="0"/>
              <a:t>(*E.7, A.8)  [Lehmann, C: “almost universal”]</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09600" y="304800"/>
            <a:ext cx="8229600" cy="990600"/>
          </a:xfrm>
        </p:spPr>
        <p:txBody>
          <a:bodyPr/>
          <a:lstStyle/>
          <a:p>
            <a:pPr algn="ctr"/>
            <a:r>
              <a:rPr lang="en-US" sz="3600" b="1" dirty="0" smtClean="0">
                <a:latin typeface="Times New Roman" pitchFamily="18" charset="0"/>
                <a:cs typeface="Times New Roman" pitchFamily="18" charset="0"/>
              </a:rPr>
              <a:t>Bibliography on </a:t>
            </a:r>
            <a:r>
              <a:rPr lang="en-US" sz="3600" b="1" dirty="0" smtClean="0">
                <a:latin typeface="Times New Roman" pitchFamily="18" charset="0"/>
                <a:cs typeface="Times New Roman" pitchFamily="18" charset="0"/>
              </a:rPr>
              <a:t>Collisions, Momentum, and Chemical Change</a:t>
            </a:r>
            <a:endParaRPr lang="en-US" sz="3600" dirty="0" smtClean="0">
              <a:latin typeface="Times New Roman" pitchFamily="18" charset="0"/>
              <a:cs typeface="Times New Roman" pitchFamily="18" charset="0"/>
            </a:endParaRPr>
          </a:p>
        </p:txBody>
      </p:sp>
      <p:sp>
        <p:nvSpPr>
          <p:cNvPr id="21507" name="Content Placeholder 2"/>
          <p:cNvSpPr>
            <a:spLocks noGrp="1"/>
          </p:cNvSpPr>
          <p:nvPr>
            <p:ph idx="1"/>
          </p:nvPr>
        </p:nvSpPr>
        <p:spPr>
          <a:xfrm>
            <a:off x="457200" y="1524000"/>
            <a:ext cx="8229600" cy="5334000"/>
          </a:xfrm>
        </p:spPr>
        <p:txBody>
          <a:bodyPr/>
          <a:lstStyle/>
          <a:p>
            <a:endParaRPr lang="en-US" sz="2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04800" y="152400"/>
            <a:ext cx="8839200" cy="1066800"/>
          </a:xfrm>
        </p:spPr>
        <p:txBody>
          <a:bodyPr/>
          <a:lstStyle/>
          <a:p>
            <a:pPr algn="ctr"/>
            <a:r>
              <a:rPr lang="en-US" sz="3200" b="1" dirty="0" smtClean="0">
                <a:latin typeface="Times New Roman" pitchFamily="18" charset="0"/>
                <a:cs typeface="Times New Roman" pitchFamily="18" charset="0"/>
              </a:rPr>
              <a:t>What are Effective Research Based Strategies in Teaching Momentum and Change?</a:t>
            </a:r>
          </a:p>
        </p:txBody>
      </p:sp>
      <p:sp>
        <p:nvSpPr>
          <p:cNvPr id="32771" name="Content Placeholder 2"/>
          <p:cNvSpPr>
            <a:spLocks noGrp="1"/>
          </p:cNvSpPr>
          <p:nvPr>
            <p:ph idx="1"/>
          </p:nvPr>
        </p:nvSpPr>
        <p:spPr>
          <a:xfrm>
            <a:off x="304800" y="1371600"/>
            <a:ext cx="8610600" cy="5486400"/>
          </a:xfrm>
        </p:spPr>
        <p:txBody>
          <a:bodyPr/>
          <a:lstStyle/>
          <a:p>
            <a:r>
              <a:rPr lang="en-US" dirty="0" smtClean="0"/>
              <a:t>Important to teach what a model is and that all models are limited in specific ways.</a:t>
            </a:r>
          </a:p>
          <a:p>
            <a:r>
              <a:rPr lang="en-US" dirty="0" smtClean="0"/>
              <a:t>Need to present students with cognitive conflict challenging their existing models.</a:t>
            </a:r>
          </a:p>
          <a:p>
            <a:r>
              <a:rPr lang="en-US" dirty="0" smtClean="0"/>
              <a:t>Then need to offer a new “better” model that must be practiced.</a:t>
            </a:r>
          </a:p>
          <a:p>
            <a:r>
              <a:rPr lang="en-US" dirty="0" smtClean="0"/>
              <a:t>Next, the new model must impress the students by working when applied in new settings </a:t>
            </a:r>
          </a:p>
          <a:p>
            <a:r>
              <a:rPr lang="en-US" dirty="0" smtClean="0"/>
              <a:t>The new models must be simple ones that clearly relate to students prior knowledge.</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endParaRPr lang="en-US" smtClean="0"/>
          </a:p>
        </p:txBody>
      </p:sp>
      <p:sp>
        <p:nvSpPr>
          <p:cNvPr id="33795" name="Content Placeholder 2"/>
          <p:cNvSpPr>
            <a:spLocks noGrp="1"/>
          </p:cNvSpPr>
          <p:nvPr>
            <p:ph idx="1"/>
          </p:nvPr>
        </p:nvSpPr>
        <p:spPr>
          <a:xfrm>
            <a:off x="457200" y="1600200"/>
            <a:ext cx="8229600" cy="5257800"/>
          </a:xfrm>
        </p:spPr>
        <p:txBody>
          <a:bodyPr/>
          <a:lstStyle/>
          <a:p>
            <a:r>
              <a:rPr lang="en-US" dirty="0" smtClean="0"/>
              <a:t>A great amount of experience is needed with predicting and measuring in various contexts order to challenge prior ideas.</a:t>
            </a:r>
          </a:p>
          <a:p>
            <a:r>
              <a:rPr lang="en-US" dirty="0" smtClean="0"/>
              <a:t>Then, ask students to explain what and why these momentum and change. phenomena occur.</a:t>
            </a:r>
          </a:p>
          <a:p>
            <a:r>
              <a:rPr lang="en-US" dirty="0" smtClean="0"/>
              <a:t>Introduce momentum and change with a focus on energy as well as properties</a:t>
            </a:r>
          </a:p>
          <a:p>
            <a:r>
              <a:rPr lang="en-US" dirty="0" smtClean="0"/>
              <a:t>Important to ask students to develop a generalized theory of momentum and change.</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228600" y="0"/>
            <a:ext cx="8610600" cy="1143000"/>
          </a:xfrm>
          <a:noFill/>
        </p:spPr>
        <p:txBody>
          <a:bodyPr lIns="90487" tIns="44450" rIns="90487" bIns="44450" anchor="ctr"/>
          <a:lstStyle/>
          <a:p>
            <a:pPr algn="ctr" eaLnBrk="1" hangingPunct="1"/>
            <a:r>
              <a:rPr lang="en-US" sz="3600" b="1" dirty="0" smtClean="0">
                <a:solidFill>
                  <a:srgbClr val="FF3300"/>
                </a:solidFill>
                <a:latin typeface="Times New Roman" pitchFamily="18" charset="0"/>
                <a:cs typeface="Times New Roman" pitchFamily="18" charset="0"/>
              </a:rPr>
              <a:t>Using the LEARNING CYCLE to Plan Lessons*</a:t>
            </a:r>
          </a:p>
        </p:txBody>
      </p:sp>
      <p:sp>
        <p:nvSpPr>
          <p:cNvPr id="39939" name="Rectangle 3"/>
          <p:cNvSpPr>
            <a:spLocks noGrp="1" noChangeArrowheads="1"/>
          </p:cNvSpPr>
          <p:nvPr>
            <p:ph type="body" idx="4294967295"/>
          </p:nvPr>
        </p:nvSpPr>
        <p:spPr>
          <a:xfrm>
            <a:off x="228600" y="1524000"/>
            <a:ext cx="8763000" cy="5334000"/>
          </a:xfrm>
          <a:noFill/>
        </p:spPr>
        <p:txBody>
          <a:bodyPr lIns="90487" tIns="44450" rIns="90487" bIns="44450"/>
          <a:lstStyle/>
          <a:p>
            <a:pPr eaLnBrk="1" hangingPunct="1"/>
            <a:r>
              <a:rPr lang="en-US" sz="2000" b="1" dirty="0" smtClean="0"/>
              <a:t>EXPLORATION</a:t>
            </a:r>
            <a:endParaRPr lang="en-US" sz="2000" dirty="0" smtClean="0"/>
          </a:p>
          <a:p>
            <a:pPr lvl="1" eaLnBrk="1" hangingPunct="1"/>
            <a:r>
              <a:rPr lang="en-US" sz="2000" dirty="0" smtClean="0"/>
              <a:t>Confront existing knowledge - focus student’s attention</a:t>
            </a:r>
          </a:p>
          <a:p>
            <a:pPr lvl="1" eaLnBrk="1" hangingPunct="1"/>
            <a:r>
              <a:rPr lang="en-US" sz="2000" dirty="0" smtClean="0"/>
              <a:t>Recall and relate previous knowledge in small groups</a:t>
            </a:r>
          </a:p>
          <a:p>
            <a:pPr lvl="1" eaLnBrk="1" hangingPunct="1"/>
            <a:r>
              <a:rPr lang="en-US" sz="2000" dirty="0" smtClean="0"/>
              <a:t>Try out prior knowledge in a new setting</a:t>
            </a:r>
          </a:p>
          <a:p>
            <a:pPr eaLnBrk="1" hangingPunct="1"/>
            <a:r>
              <a:rPr lang="en-US" sz="2000" b="1" dirty="0" smtClean="0"/>
              <a:t>INVENTION</a:t>
            </a:r>
          </a:p>
          <a:p>
            <a:pPr lvl="1" eaLnBrk="1" hangingPunct="1"/>
            <a:r>
              <a:rPr lang="en-US" sz="2000" dirty="0" smtClean="0"/>
              <a:t>Reflect on and discuss the results of exploration</a:t>
            </a:r>
          </a:p>
          <a:p>
            <a:pPr lvl="1" eaLnBrk="1" hangingPunct="1"/>
            <a:r>
              <a:rPr lang="en-US" sz="2000" dirty="0" smtClean="0"/>
              <a:t>Use a variety of analogies</a:t>
            </a:r>
          </a:p>
          <a:p>
            <a:pPr lvl="1" eaLnBrk="1" hangingPunct="1"/>
            <a:r>
              <a:rPr lang="en-US" sz="2000" dirty="0" smtClean="0"/>
              <a:t>Provide examples and models</a:t>
            </a:r>
          </a:p>
          <a:p>
            <a:pPr lvl="1" eaLnBrk="1" hangingPunct="1"/>
            <a:r>
              <a:rPr lang="en-US" sz="2000" dirty="0" smtClean="0"/>
              <a:t>Provide closure</a:t>
            </a:r>
          </a:p>
          <a:p>
            <a:pPr eaLnBrk="1" hangingPunct="1"/>
            <a:r>
              <a:rPr lang="en-US" sz="2000" b="1" dirty="0" smtClean="0"/>
              <a:t>EXPANSION</a:t>
            </a:r>
            <a:endParaRPr lang="en-US" sz="2000" dirty="0" smtClean="0"/>
          </a:p>
          <a:p>
            <a:pPr lvl="1" eaLnBrk="1" hangingPunct="1"/>
            <a:r>
              <a:rPr lang="en-US" sz="2000" dirty="0" smtClean="0"/>
              <a:t>Provide additional student practice</a:t>
            </a:r>
          </a:p>
          <a:p>
            <a:pPr lvl="1" eaLnBrk="1" hangingPunct="1"/>
            <a:r>
              <a:rPr lang="en-US" sz="2000" dirty="0" smtClean="0"/>
              <a:t>Provide application and transfer skills</a:t>
            </a:r>
          </a:p>
          <a:p>
            <a:pPr lvl="1" eaLnBrk="1" hangingPunct="1"/>
            <a:r>
              <a:rPr lang="en-US" sz="2000" dirty="0" smtClean="0"/>
              <a:t>Provide summary</a:t>
            </a:r>
          </a:p>
          <a:p>
            <a:pPr lvl="1" eaLnBrk="1" hangingPunct="1"/>
            <a:endParaRPr lang="en-US" sz="1000" dirty="0" smtClean="0"/>
          </a:p>
          <a:p>
            <a:pPr lvl="1" eaLnBrk="1" hangingPunct="1">
              <a:buNone/>
            </a:pPr>
            <a:r>
              <a:rPr lang="en-US" sz="2000" dirty="0" smtClean="0"/>
              <a:t>* </a:t>
            </a:r>
            <a:r>
              <a:rPr lang="en-US" sz="1800" dirty="0" smtClean="0"/>
              <a:t>See ALCOS - Science</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7813"/>
            <a:ext cx="8229600" cy="788987"/>
          </a:xfrm>
        </p:spPr>
        <p:txBody>
          <a:bodyPr/>
          <a:lstStyle/>
          <a:p>
            <a:r>
              <a:rPr lang="en-US" sz="3600" b="1" dirty="0" smtClean="0">
                <a:latin typeface="Arial Black" pitchFamily="34" charset="0"/>
              </a:rPr>
              <a:t>Group Activity</a:t>
            </a:r>
          </a:p>
        </p:txBody>
      </p:sp>
      <p:sp>
        <p:nvSpPr>
          <p:cNvPr id="11267" name="Content Placeholder 2"/>
          <p:cNvSpPr>
            <a:spLocks noGrp="1"/>
          </p:cNvSpPr>
          <p:nvPr>
            <p:ph idx="1"/>
          </p:nvPr>
        </p:nvSpPr>
        <p:spPr>
          <a:xfrm>
            <a:off x="457200" y="1447800"/>
            <a:ext cx="8686800" cy="5410200"/>
          </a:xfrm>
        </p:spPr>
        <p:txBody>
          <a:bodyPr/>
          <a:lstStyle/>
          <a:p>
            <a:pPr>
              <a:buFont typeface="Wingdings" pitchFamily="2" charset="2"/>
              <a:buNone/>
            </a:pPr>
            <a:r>
              <a:rPr lang="en-US" sz="2400" dirty="0" smtClean="0"/>
              <a:t>Complete the professional task below applying what you have just experienced. You will need eight 3x5 cards.</a:t>
            </a:r>
          </a:p>
          <a:p>
            <a:pPr>
              <a:buFont typeface="Wingdings" pitchFamily="2" charset="2"/>
              <a:buNone/>
            </a:pPr>
            <a:r>
              <a:rPr lang="en-US" sz="1200" dirty="0" smtClean="0">
                <a:solidFill>
                  <a:srgbClr val="FF3300"/>
                </a:solidFill>
              </a:rPr>
              <a:t>-------------------------------------------------------------------------------------------------------------------</a:t>
            </a:r>
          </a:p>
          <a:p>
            <a:pPr marL="341313" indent="-341313">
              <a:buNone/>
            </a:pPr>
            <a:r>
              <a:rPr lang="en-US" sz="2400" dirty="0" smtClean="0"/>
              <a:t>1) Review the ideas and materials presented earlier for a </a:t>
            </a:r>
            <a:r>
              <a:rPr lang="en-US" sz="2400" u="sng" dirty="0" smtClean="0"/>
              <a:t>collision and momentum </a:t>
            </a:r>
            <a:r>
              <a:rPr lang="en-US" sz="2400" dirty="0" smtClean="0"/>
              <a:t>or </a:t>
            </a:r>
            <a:r>
              <a:rPr lang="en-US" sz="2400" u="sng" dirty="0" smtClean="0"/>
              <a:t>physical and chemical change </a:t>
            </a:r>
            <a:r>
              <a:rPr lang="en-US" sz="2400" dirty="0" smtClean="0"/>
              <a:t>concepts. </a:t>
            </a:r>
          </a:p>
          <a:p>
            <a:pPr>
              <a:buNone/>
            </a:pPr>
            <a:r>
              <a:rPr lang="en-US" sz="2400" dirty="0" smtClean="0"/>
              <a:t>2) Write one card that provides the lesson title and the lesson objective(s).</a:t>
            </a:r>
          </a:p>
          <a:p>
            <a:pPr>
              <a:buNone/>
            </a:pPr>
            <a:r>
              <a:rPr lang="en-US" sz="2400" dirty="0" smtClean="0"/>
              <a:t>3) </a:t>
            </a:r>
            <a:r>
              <a:rPr lang="en-US" sz="2400" b="1" dirty="0" smtClean="0"/>
              <a:t>Create/write</a:t>
            </a:r>
            <a:r>
              <a:rPr lang="en-US" sz="2400" dirty="0" smtClean="0"/>
              <a:t> 5-6 station activity </a:t>
            </a:r>
            <a:r>
              <a:rPr lang="en-US" sz="2400" b="1" dirty="0" smtClean="0"/>
              <a:t>cards</a:t>
            </a:r>
            <a:r>
              <a:rPr lang="en-US" sz="2400" dirty="0" smtClean="0"/>
              <a:t> that when sequenced form a </a:t>
            </a:r>
            <a:r>
              <a:rPr lang="en-US" sz="2400" u="sng" dirty="0" smtClean="0"/>
              <a:t>learning/teaching cycle </a:t>
            </a:r>
            <a:r>
              <a:rPr lang="en-US" sz="2400" dirty="0" smtClean="0"/>
              <a:t>for the concept selected.</a:t>
            </a:r>
          </a:p>
          <a:p>
            <a:pPr>
              <a:buFont typeface="Wingdings" pitchFamily="2" charset="2"/>
              <a:buNone/>
            </a:pPr>
            <a:r>
              <a:rPr lang="en-US" sz="2400" dirty="0" smtClean="0"/>
              <a:t>4) Create one card that briefly describes an assessment activity.</a:t>
            </a: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7813"/>
            <a:ext cx="8686800" cy="1093787"/>
          </a:xfrm>
        </p:spPr>
        <p:txBody>
          <a:bodyPr/>
          <a:lstStyle/>
          <a:p>
            <a:pPr algn="ctr"/>
            <a:r>
              <a:rPr lang="en-US" sz="2800" b="1" i="1" dirty="0" smtClean="0">
                <a:latin typeface="+mn-lt"/>
                <a:cs typeface="Arial" charset="0"/>
              </a:rPr>
              <a:t>PS–21 Resources: </a:t>
            </a:r>
            <a:r>
              <a:rPr lang="en-US" sz="2800" b="1" dirty="0" smtClean="0">
                <a:solidFill>
                  <a:schemeClr val="bg2"/>
                </a:solidFill>
                <a:latin typeface="+mn-lt"/>
              </a:rPr>
              <a:t>A New Framework for K-12 Science Education &amp; Common Core Standards (NGSS)</a:t>
            </a:r>
            <a:endParaRPr lang="en-US" sz="2800" b="1" dirty="0">
              <a:solidFill>
                <a:schemeClr val="bg2"/>
              </a:solidFill>
              <a:latin typeface="+mn-lt"/>
            </a:endParaRPr>
          </a:p>
        </p:txBody>
      </p:sp>
      <p:sp>
        <p:nvSpPr>
          <p:cNvPr id="3" name="Content Placeholder 2"/>
          <p:cNvSpPr>
            <a:spLocks noGrp="1"/>
          </p:cNvSpPr>
          <p:nvPr>
            <p:ph idx="1"/>
          </p:nvPr>
        </p:nvSpPr>
        <p:spPr>
          <a:xfrm>
            <a:off x="457200" y="1447800"/>
            <a:ext cx="8229600" cy="5410200"/>
          </a:xfrm>
        </p:spPr>
        <p:txBody>
          <a:bodyPr/>
          <a:lstStyle/>
          <a:p>
            <a:pPr marL="344488" indent="-225425">
              <a:spcBef>
                <a:spcPts val="0"/>
              </a:spcBef>
              <a:buFont typeface="Wingdings" pitchFamily="2" charset="2"/>
              <a:buChar char="§"/>
            </a:pPr>
            <a:r>
              <a:rPr lang="en-US" b="1" dirty="0" smtClean="0">
                <a:latin typeface="Times New Roman" pitchFamily="18" charset="0"/>
                <a:cs typeface="Times New Roman" pitchFamily="18" charset="0"/>
              </a:rPr>
              <a:t>The </a:t>
            </a:r>
            <a:r>
              <a:rPr lang="en-US" b="1" i="1" dirty="0" smtClean="0">
                <a:latin typeface="Times New Roman" pitchFamily="18" charset="0"/>
                <a:cs typeface="Times New Roman" pitchFamily="18" charset="0"/>
              </a:rPr>
              <a:t>Framework for K-12 science standards: Practices, crosscutting concepts, and core ideas </a:t>
            </a:r>
            <a:r>
              <a:rPr lang="en-US" b="1" dirty="0" smtClean="0">
                <a:latin typeface="Times New Roman" pitchFamily="18" charset="0"/>
                <a:cs typeface="Times New Roman" pitchFamily="18" charset="0"/>
              </a:rPr>
              <a:t>was released in July, 2011 by the National research Council (NRC). The NRC was responsible for developing the NSES  in 1996. PDF available from </a:t>
            </a:r>
            <a:r>
              <a:rPr lang="en-US" b="1" dirty="0" smtClean="0">
                <a:latin typeface="Times New Roman" pitchFamily="18" charset="0"/>
                <a:cs typeface="Times New Roman" pitchFamily="18" charset="0"/>
                <a:hlinkClick r:id="rId2"/>
              </a:rPr>
              <a:t>http://www.nap.edu/catalog.php?record_id=13165</a:t>
            </a:r>
            <a:r>
              <a:rPr lang="en-US" b="1" dirty="0" smtClean="0">
                <a:latin typeface="Times New Roman" pitchFamily="18" charset="0"/>
                <a:cs typeface="Times New Roman" pitchFamily="18" charset="0"/>
              </a:rPr>
              <a:t>  </a:t>
            </a:r>
          </a:p>
          <a:p>
            <a:pPr marL="344488" indent="-225425">
              <a:spcBef>
                <a:spcPts val="0"/>
              </a:spcBef>
              <a:buFont typeface="Wingdings" pitchFamily="2" charset="2"/>
              <a:buChar char="§"/>
            </a:pPr>
            <a:r>
              <a:rPr lang="en-US" b="1" dirty="0" smtClean="0">
                <a:latin typeface="Times New Roman" pitchFamily="18" charset="0"/>
                <a:cs typeface="Times New Roman" pitchFamily="18" charset="0"/>
              </a:rPr>
              <a:t>These new core standards (NGSS) are designed to strengthen the National Science Education Standards and gradually replace them. </a:t>
            </a:r>
          </a:p>
          <a:p>
            <a:pPr marL="344488" indent="-225425">
              <a:spcBef>
                <a:spcPts val="0"/>
              </a:spcBef>
              <a:buFont typeface="Wingdings" pitchFamily="2" charset="2"/>
              <a:buChar char="§"/>
            </a:pPr>
            <a:r>
              <a:rPr lang="en-US" b="1" dirty="0" smtClean="0">
                <a:latin typeface="Times New Roman" pitchFamily="18" charset="0"/>
                <a:cs typeface="Times New Roman" pitchFamily="18" charset="0"/>
              </a:rPr>
              <a:t>The Common Core Standards have already been developed in English-Language Arts and Mathematics.</a:t>
            </a:r>
          </a:p>
          <a:p>
            <a:pPr>
              <a:buNone/>
            </a:pPr>
            <a:endParaRPr lang="en-US" sz="2400" b="1" dirty="0" smtClean="0"/>
          </a:p>
          <a:p>
            <a:pPr>
              <a:buNone/>
            </a:pPr>
            <a:endParaRPr lang="en-US" b="1" dirty="0" smtClean="0"/>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000" b="1" dirty="0" smtClean="0">
                <a:latin typeface="Times New Roman" pitchFamily="18" charset="0"/>
                <a:cs typeface="Times New Roman" pitchFamily="18" charset="0"/>
              </a:rPr>
              <a:t>Three Spheres of Activity for Scientists and Engineers</a:t>
            </a:r>
            <a:endParaRPr lang="en-US" sz="4000" b="1"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528637" y="1836737"/>
            <a:ext cx="8086725" cy="405765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t>Crosscutting Concepts</a:t>
            </a:r>
            <a:br>
              <a:rPr lang="en-US" sz="4000" b="1" dirty="0" smtClean="0"/>
            </a:br>
            <a:r>
              <a:rPr lang="en-US" sz="4000" b="1" dirty="0" smtClean="0"/>
              <a:t>PS-21 Institute #2</a:t>
            </a:r>
            <a:endParaRPr lang="en-US" sz="4000" dirty="0"/>
          </a:p>
        </p:txBody>
      </p:sp>
      <p:sp>
        <p:nvSpPr>
          <p:cNvPr id="4" name="Content Placeholder 3"/>
          <p:cNvSpPr>
            <a:spLocks noGrp="1"/>
          </p:cNvSpPr>
          <p:nvPr>
            <p:ph sz="half" idx="1"/>
          </p:nvPr>
        </p:nvSpPr>
        <p:spPr/>
        <p:txBody>
          <a:bodyPr/>
          <a:lstStyle/>
          <a:p>
            <a:pPr marL="514350" indent="-514350">
              <a:buNone/>
            </a:pPr>
            <a:r>
              <a:rPr lang="en-US" b="1" dirty="0" smtClean="0"/>
              <a:t>1) Patterns</a:t>
            </a:r>
          </a:p>
          <a:p>
            <a:pPr marL="514350" indent="-514350">
              <a:buNone/>
            </a:pPr>
            <a:r>
              <a:rPr lang="en-US" b="1" dirty="0" smtClean="0"/>
              <a:t>2) Cause and Effect</a:t>
            </a:r>
          </a:p>
          <a:p>
            <a:pPr marL="514350" indent="-514350">
              <a:buNone/>
            </a:pPr>
            <a:r>
              <a:rPr lang="en-US" b="1" dirty="0" smtClean="0"/>
              <a:t>3) Scale, proportion, quantity</a:t>
            </a:r>
          </a:p>
          <a:p>
            <a:pPr marL="514350" indent="-514350">
              <a:buNone/>
            </a:pPr>
            <a:r>
              <a:rPr lang="en-US" b="1" dirty="0" smtClean="0"/>
              <a:t>4) Systems and models</a:t>
            </a:r>
            <a:endParaRPr lang="en-US" b="1" dirty="0"/>
          </a:p>
        </p:txBody>
      </p:sp>
      <p:sp>
        <p:nvSpPr>
          <p:cNvPr id="5" name="Content Placeholder 4"/>
          <p:cNvSpPr>
            <a:spLocks noGrp="1"/>
          </p:cNvSpPr>
          <p:nvPr>
            <p:ph sz="half" idx="2"/>
          </p:nvPr>
        </p:nvSpPr>
        <p:spPr/>
        <p:txBody>
          <a:bodyPr/>
          <a:lstStyle/>
          <a:p>
            <a:pPr marL="514350" indent="-514350">
              <a:buNone/>
            </a:pPr>
            <a:r>
              <a:rPr lang="en-US" b="1" dirty="0" smtClean="0"/>
              <a:t>5) Energy and matter</a:t>
            </a:r>
          </a:p>
          <a:p>
            <a:pPr marL="514350" indent="-514350">
              <a:buNone/>
            </a:pPr>
            <a:r>
              <a:rPr lang="en-US" b="1" dirty="0" smtClean="0"/>
              <a:t>6) Structure and function</a:t>
            </a:r>
          </a:p>
          <a:p>
            <a:pPr marL="514350" indent="-514350">
              <a:buNone/>
            </a:pPr>
            <a:r>
              <a:rPr lang="en-US" b="1" dirty="0" smtClean="0"/>
              <a:t>7) Stability and change</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8" name="Picture 10" descr="http://www.itopf.com/marine-spills/fate/weathering-process/images/weathering_diag1_000.jpg"/>
          <p:cNvPicPr>
            <a:picLocks noChangeAspect="1" noChangeArrowheads="1"/>
          </p:cNvPicPr>
          <p:nvPr/>
        </p:nvPicPr>
        <p:blipFill>
          <a:blip r:embed="rId4" cstate="print"/>
          <a:srcRect/>
          <a:stretch>
            <a:fillRect/>
          </a:stretch>
        </p:blipFill>
        <p:spPr bwMode="auto">
          <a:xfrm>
            <a:off x="5257800" y="228600"/>
            <a:ext cx="3200400" cy="3200401"/>
          </a:xfrm>
          <a:prstGeom prst="rect">
            <a:avLst/>
          </a:prstGeom>
          <a:noFill/>
        </p:spPr>
      </p:pic>
      <p:pic>
        <p:nvPicPr>
          <p:cNvPr id="94225" name="Picture 17" descr="http://ts3.mm.bing.net/th?id=I.4937920381780814&amp;pid=1.7&amp;w=250&amp;h=128&amp;c=7&amp;rs=1"/>
          <p:cNvPicPr>
            <a:picLocks noChangeAspect="1" noChangeArrowheads="1"/>
          </p:cNvPicPr>
          <p:nvPr/>
        </p:nvPicPr>
        <p:blipFill>
          <a:blip r:embed="rId5" cstate="print"/>
          <a:srcRect/>
          <a:stretch>
            <a:fillRect/>
          </a:stretch>
        </p:blipFill>
        <p:spPr bwMode="auto">
          <a:xfrm>
            <a:off x="685800" y="3657600"/>
            <a:ext cx="2381250" cy="1219201"/>
          </a:xfrm>
          <a:prstGeom prst="rect">
            <a:avLst/>
          </a:prstGeom>
          <a:noFill/>
        </p:spPr>
      </p:pic>
      <p:pic>
        <p:nvPicPr>
          <p:cNvPr id="94227" name="Picture 19" descr="http://ts2.mm.bing.net/th?id=I.4696448739967177&amp;pid=1.7&amp;w=216&amp;h=154&amp;c=7&amp;rs=1"/>
          <p:cNvPicPr>
            <a:picLocks noChangeAspect="1" noChangeArrowheads="1"/>
          </p:cNvPicPr>
          <p:nvPr/>
        </p:nvPicPr>
        <p:blipFill>
          <a:blip r:embed="rId6" cstate="print"/>
          <a:srcRect/>
          <a:stretch>
            <a:fillRect/>
          </a:stretch>
        </p:blipFill>
        <p:spPr bwMode="auto">
          <a:xfrm>
            <a:off x="3200400" y="2819400"/>
            <a:ext cx="2057400" cy="1466851"/>
          </a:xfrm>
          <a:prstGeom prst="rect">
            <a:avLst/>
          </a:prstGeom>
          <a:noFill/>
        </p:spPr>
      </p:pic>
      <p:pic>
        <p:nvPicPr>
          <p:cNvPr id="94231" name="Picture 23" descr="http://ts2.mm.bing.net/th?id=I.4933251708224589&amp;pid=1.7&amp;w=197&amp;h=129&amp;c=7&amp;rs=1"/>
          <p:cNvPicPr>
            <a:picLocks noChangeAspect="1" noChangeArrowheads="1"/>
          </p:cNvPicPr>
          <p:nvPr/>
        </p:nvPicPr>
        <p:blipFill>
          <a:blip r:embed="rId7" cstate="print"/>
          <a:srcRect/>
          <a:stretch>
            <a:fillRect/>
          </a:stretch>
        </p:blipFill>
        <p:spPr bwMode="auto">
          <a:xfrm>
            <a:off x="6858000" y="3581400"/>
            <a:ext cx="1876425" cy="1228726"/>
          </a:xfrm>
          <a:prstGeom prst="rect">
            <a:avLst/>
          </a:prstGeom>
          <a:noFill/>
        </p:spPr>
      </p:pic>
      <p:pic>
        <p:nvPicPr>
          <p:cNvPr id="94233" name="Picture 25" descr="http://ts1.mm.bing.net/th?id=I.5045994627335992&amp;pid=1.7&amp;w=127&amp;h=135&amp;c=7&amp;rs=1"/>
          <p:cNvPicPr>
            <a:picLocks noChangeAspect="1" noChangeArrowheads="1"/>
          </p:cNvPicPr>
          <p:nvPr/>
        </p:nvPicPr>
        <p:blipFill>
          <a:blip r:embed="rId8" cstate="print"/>
          <a:srcRect/>
          <a:stretch>
            <a:fillRect/>
          </a:stretch>
        </p:blipFill>
        <p:spPr bwMode="auto">
          <a:xfrm>
            <a:off x="762000" y="838200"/>
            <a:ext cx="1209675" cy="1285876"/>
          </a:xfrm>
          <a:prstGeom prst="rect">
            <a:avLst/>
          </a:prstGeom>
          <a:noFill/>
        </p:spPr>
      </p:pic>
      <p:pic>
        <p:nvPicPr>
          <p:cNvPr id="94235" name="Picture 27" descr="http://ts4.mm.bing.net/th?id=I.5006747228177255&amp;pid=1.7&amp;w=265&amp;h=147&amp;c=7&amp;rs=1"/>
          <p:cNvPicPr>
            <a:picLocks noChangeAspect="1" noChangeArrowheads="1"/>
          </p:cNvPicPr>
          <p:nvPr/>
        </p:nvPicPr>
        <p:blipFill>
          <a:blip r:embed="rId9" cstate="print"/>
          <a:srcRect/>
          <a:stretch>
            <a:fillRect/>
          </a:stretch>
        </p:blipFill>
        <p:spPr bwMode="auto">
          <a:xfrm>
            <a:off x="2438400" y="1295400"/>
            <a:ext cx="2524125" cy="1400175"/>
          </a:xfrm>
          <a:prstGeom prst="rect">
            <a:avLst/>
          </a:prstGeom>
          <a:noFill/>
        </p:spPr>
      </p:pic>
      <p:pic>
        <p:nvPicPr>
          <p:cNvPr id="94237" name="Picture 29" descr="http://ts2.mm.bing.net/th?id=I.4558812233009097&amp;pid=1.7&amp;w=250&amp;h=132&amp;c=7&amp;rs=1"/>
          <p:cNvPicPr>
            <a:picLocks noChangeAspect="1" noChangeArrowheads="1"/>
          </p:cNvPicPr>
          <p:nvPr/>
        </p:nvPicPr>
        <p:blipFill>
          <a:blip r:embed="rId10" cstate="print"/>
          <a:srcRect/>
          <a:stretch>
            <a:fillRect/>
          </a:stretch>
        </p:blipFill>
        <p:spPr bwMode="auto">
          <a:xfrm>
            <a:off x="1600200" y="5181600"/>
            <a:ext cx="2381250" cy="1257301"/>
          </a:xfrm>
          <a:prstGeom prst="rect">
            <a:avLst/>
          </a:prstGeom>
          <a:noFill/>
        </p:spPr>
      </p:pic>
      <p:pic>
        <p:nvPicPr>
          <p:cNvPr id="10" name="Picture 11" descr="Inclined%20Plane"/>
          <p:cNvPicPr>
            <a:picLocks noChangeAspect="1" noChangeArrowheads="1"/>
          </p:cNvPicPr>
          <p:nvPr/>
        </p:nvPicPr>
        <p:blipFill>
          <a:blip r:embed="rId11" cstate="print"/>
          <a:srcRect/>
          <a:stretch>
            <a:fillRect/>
          </a:stretch>
        </p:blipFill>
        <p:spPr bwMode="auto">
          <a:xfrm>
            <a:off x="5105400" y="4876800"/>
            <a:ext cx="2240549" cy="1676400"/>
          </a:xfrm>
          <a:prstGeom prst="rect">
            <a:avLst/>
          </a:prstGeom>
          <a:noFill/>
          <a:ln w="9525">
            <a:noFill/>
            <a:miter lim="800000"/>
            <a:headEnd/>
            <a:tailEnd/>
          </a:ln>
        </p:spPr>
      </p:pic>
    </p:spTree>
    <p:controls>
      <p:control spid="94220" name="DefaultOcx" r:id="rId2" imgW="257040" imgH="304920"/>
    </p:controls>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277813"/>
            <a:ext cx="8610600" cy="1093787"/>
          </a:xfrm>
        </p:spPr>
        <p:txBody>
          <a:bodyPr/>
          <a:lstStyle/>
          <a:p>
            <a:pPr algn="ctr"/>
            <a:r>
              <a:rPr lang="en-US" sz="4000" b="1" dirty="0" smtClean="0"/>
              <a:t>Disciplinary Common Core Idea Areas</a:t>
            </a:r>
            <a:br>
              <a:rPr lang="en-US" sz="4000" b="1" dirty="0" smtClean="0"/>
            </a:br>
            <a:r>
              <a:rPr lang="en-US" sz="4000" b="1" dirty="0" smtClean="0"/>
              <a:t> PS-21 Institute #2</a:t>
            </a:r>
            <a:endParaRPr lang="en-US" sz="4000" dirty="0"/>
          </a:p>
        </p:txBody>
      </p:sp>
      <p:sp>
        <p:nvSpPr>
          <p:cNvPr id="6" name="Content Placeholder 5"/>
          <p:cNvSpPr>
            <a:spLocks noGrp="1"/>
          </p:cNvSpPr>
          <p:nvPr>
            <p:ph idx="1"/>
          </p:nvPr>
        </p:nvSpPr>
        <p:spPr>
          <a:xfrm>
            <a:off x="457200" y="1600200"/>
            <a:ext cx="8458200" cy="4530725"/>
          </a:xfrm>
        </p:spPr>
        <p:txBody>
          <a:bodyPr/>
          <a:lstStyle/>
          <a:p>
            <a:pPr>
              <a:buNone/>
            </a:pPr>
            <a:r>
              <a:rPr lang="en-US" b="1" dirty="0" smtClean="0">
                <a:latin typeface="Times New Roman" pitchFamily="18" charset="0"/>
                <a:cs typeface="Times New Roman" pitchFamily="18" charset="0"/>
              </a:rPr>
              <a:t>Physical Sciences</a:t>
            </a:r>
          </a:p>
          <a:p>
            <a:pPr>
              <a:lnSpc>
                <a:spcPct val="150000"/>
              </a:lnSpc>
            </a:pPr>
            <a:r>
              <a:rPr lang="en-US" b="1" dirty="0" smtClean="0">
                <a:latin typeface="Times New Roman" pitchFamily="18" charset="0"/>
                <a:cs typeface="Times New Roman" pitchFamily="18" charset="0"/>
              </a:rPr>
              <a:t>PS 1: Matter and its interactions</a:t>
            </a:r>
          </a:p>
          <a:p>
            <a:pPr>
              <a:lnSpc>
                <a:spcPct val="150000"/>
              </a:lnSpc>
            </a:pPr>
            <a:r>
              <a:rPr lang="en-US" b="1" dirty="0" smtClean="0">
                <a:latin typeface="Times New Roman" pitchFamily="18" charset="0"/>
                <a:cs typeface="Times New Roman" pitchFamily="18" charset="0"/>
              </a:rPr>
              <a:t>PS 2: Motion and stability: Forces and interactions</a:t>
            </a:r>
          </a:p>
          <a:p>
            <a:pPr>
              <a:lnSpc>
                <a:spcPct val="150000"/>
              </a:lnSpc>
            </a:pPr>
            <a:r>
              <a:rPr lang="en-US" b="1" dirty="0" smtClean="0">
                <a:latin typeface="Times New Roman" pitchFamily="18" charset="0"/>
                <a:cs typeface="Times New Roman" pitchFamily="18" charset="0"/>
              </a:rPr>
              <a:t>PS 3: Energy</a:t>
            </a:r>
          </a:p>
          <a:p>
            <a:pPr>
              <a:lnSpc>
                <a:spcPct val="150000"/>
              </a:lnSpc>
            </a:pPr>
            <a:r>
              <a:rPr lang="en-US" b="1" dirty="0" smtClean="0">
                <a:latin typeface="Times New Roman" pitchFamily="18" charset="0"/>
                <a:cs typeface="Times New Roman" pitchFamily="18" charset="0"/>
              </a:rPr>
              <a:t>PS 4: Waves and their applications in technologies for information transfer</a:t>
            </a:r>
            <a:endParaRPr lang="en-US" b="1"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4294967295"/>
          </p:nvPr>
        </p:nvSpPr>
        <p:spPr>
          <a:xfrm>
            <a:off x="304800" y="1447800"/>
            <a:ext cx="3962400" cy="5410200"/>
          </a:xfrm>
        </p:spPr>
        <p:txBody>
          <a:bodyPr/>
          <a:lstStyle/>
          <a:p>
            <a:pPr>
              <a:buNone/>
            </a:pPr>
            <a:r>
              <a:rPr lang="en-US" sz="2400" b="1" i="1" dirty="0" smtClean="0">
                <a:latin typeface="Times New Roman" pitchFamily="18" charset="0"/>
                <a:cs typeface="Times New Roman" pitchFamily="18" charset="0"/>
              </a:rPr>
              <a:t>PS1:Matter and its interactions</a:t>
            </a:r>
          </a:p>
          <a:p>
            <a:pPr marL="914400" indent="-914400">
              <a:spcBef>
                <a:spcPts val="0"/>
              </a:spcBef>
              <a:buNone/>
            </a:pPr>
            <a:r>
              <a:rPr lang="en-US" sz="2400" dirty="0" smtClean="0">
                <a:latin typeface="Times New Roman" pitchFamily="18" charset="0"/>
                <a:cs typeface="Times New Roman" pitchFamily="18" charset="0"/>
              </a:rPr>
              <a:t>PS1A: Structure and properties of matter</a:t>
            </a:r>
          </a:p>
          <a:p>
            <a:pPr marL="914400" indent="-914400">
              <a:spcBef>
                <a:spcPts val="0"/>
              </a:spcBef>
              <a:buNone/>
            </a:pPr>
            <a:r>
              <a:rPr lang="en-US" sz="2400" dirty="0" smtClean="0">
                <a:latin typeface="Times New Roman" pitchFamily="18" charset="0"/>
                <a:cs typeface="Times New Roman" pitchFamily="18" charset="0"/>
              </a:rPr>
              <a:t>PS1B:Chemical reactions</a:t>
            </a:r>
          </a:p>
          <a:p>
            <a:pPr marL="914400" indent="-914400">
              <a:spcBef>
                <a:spcPts val="0"/>
              </a:spcBef>
              <a:buNone/>
            </a:pPr>
            <a:r>
              <a:rPr lang="en-US" sz="2400" dirty="0" smtClean="0">
                <a:latin typeface="Times New Roman" pitchFamily="18" charset="0"/>
                <a:cs typeface="Times New Roman" pitchFamily="18" charset="0"/>
              </a:rPr>
              <a:t>PS1C: Nuclear processes</a:t>
            </a:r>
          </a:p>
          <a:p>
            <a:pPr>
              <a:spcBef>
                <a:spcPts val="0"/>
              </a:spcBef>
              <a:buNone/>
            </a:pPr>
            <a:r>
              <a:rPr lang="en-US" sz="2400" b="1" dirty="0" smtClean="0">
                <a:latin typeface="Times New Roman" pitchFamily="18" charset="0"/>
                <a:cs typeface="Times New Roman" pitchFamily="18" charset="0"/>
              </a:rPr>
              <a:t>-------------------------------------</a:t>
            </a:r>
          </a:p>
          <a:p>
            <a:pPr>
              <a:buNone/>
            </a:pPr>
            <a:r>
              <a:rPr lang="en-US" sz="2400" b="1" i="1" dirty="0" smtClean="0">
                <a:latin typeface="Times New Roman" pitchFamily="18" charset="0"/>
                <a:cs typeface="Times New Roman" pitchFamily="18" charset="0"/>
              </a:rPr>
              <a:t>PS2: Motion and stability: Forces and interactions</a:t>
            </a:r>
          </a:p>
          <a:p>
            <a:pPr marL="914400" indent="-914400">
              <a:spcBef>
                <a:spcPts val="0"/>
              </a:spcBef>
              <a:buNone/>
            </a:pPr>
            <a:r>
              <a:rPr lang="en-US" sz="2400" dirty="0" smtClean="0">
                <a:latin typeface="Times New Roman" pitchFamily="18" charset="0"/>
                <a:cs typeface="Times New Roman" pitchFamily="18" charset="0"/>
              </a:rPr>
              <a:t>PS2A: Forces and motion</a:t>
            </a:r>
          </a:p>
          <a:p>
            <a:pPr marL="914400" indent="-914400">
              <a:spcBef>
                <a:spcPts val="0"/>
              </a:spcBef>
              <a:buNone/>
            </a:pPr>
            <a:r>
              <a:rPr lang="en-US" sz="2400" dirty="0" smtClean="0">
                <a:latin typeface="Times New Roman" pitchFamily="18" charset="0"/>
                <a:cs typeface="Times New Roman" pitchFamily="18" charset="0"/>
              </a:rPr>
              <a:t>PS2B: Types of interaction</a:t>
            </a:r>
          </a:p>
          <a:p>
            <a:pPr marL="914400" indent="-914400">
              <a:spcBef>
                <a:spcPts val="0"/>
              </a:spcBef>
              <a:buNone/>
            </a:pPr>
            <a:r>
              <a:rPr lang="en-US" sz="2400" dirty="0" smtClean="0">
                <a:latin typeface="Times New Roman" pitchFamily="18" charset="0"/>
                <a:cs typeface="Times New Roman" pitchFamily="18" charset="0"/>
              </a:rPr>
              <a:t>PS2C: Stability and instability in physical systems</a:t>
            </a:r>
          </a:p>
          <a:p>
            <a:pPr>
              <a:buNone/>
            </a:pPr>
            <a:endParaRPr lang="en-US" b="1" dirty="0" smtClean="0">
              <a:latin typeface="Times New Roman" pitchFamily="18" charset="0"/>
              <a:cs typeface="Times New Roman" pitchFamily="18" charset="0"/>
            </a:endParaRPr>
          </a:p>
          <a:p>
            <a:pPr>
              <a:buNone/>
            </a:pPr>
            <a:endParaRPr lang="en-US" b="1" dirty="0" smtClean="0"/>
          </a:p>
          <a:p>
            <a:endParaRPr lang="en-US" dirty="0"/>
          </a:p>
        </p:txBody>
      </p:sp>
      <p:sp>
        <p:nvSpPr>
          <p:cNvPr id="7" name="Content Placeholder 6"/>
          <p:cNvSpPr>
            <a:spLocks noGrp="1"/>
          </p:cNvSpPr>
          <p:nvPr>
            <p:ph sz="quarter" idx="4294967295"/>
          </p:nvPr>
        </p:nvSpPr>
        <p:spPr>
          <a:xfrm>
            <a:off x="4343400" y="1447800"/>
            <a:ext cx="4800600" cy="5410200"/>
          </a:xfrm>
        </p:spPr>
        <p:txBody>
          <a:bodyPr/>
          <a:lstStyle/>
          <a:p>
            <a:pPr>
              <a:buNone/>
            </a:pPr>
            <a:r>
              <a:rPr lang="en-US" sz="2400" b="1" i="1" dirty="0" smtClean="0">
                <a:latin typeface="Times New Roman" pitchFamily="18" charset="0"/>
                <a:cs typeface="Times New Roman" pitchFamily="18" charset="0"/>
              </a:rPr>
              <a:t>PS3: Energy</a:t>
            </a:r>
          </a:p>
          <a:p>
            <a:pPr marL="914400" indent="-914400">
              <a:spcBef>
                <a:spcPts val="0"/>
              </a:spcBef>
              <a:buNone/>
            </a:pPr>
            <a:r>
              <a:rPr lang="en-US" sz="2400" dirty="0" smtClean="0">
                <a:latin typeface="Times New Roman" pitchFamily="18" charset="0"/>
                <a:cs typeface="Times New Roman" pitchFamily="18" charset="0"/>
              </a:rPr>
              <a:t>PS3A: Definitions of energy</a:t>
            </a:r>
          </a:p>
          <a:p>
            <a:pPr marL="914400" indent="-914400">
              <a:spcBef>
                <a:spcPts val="0"/>
              </a:spcBef>
              <a:buNone/>
            </a:pPr>
            <a:r>
              <a:rPr lang="en-US" sz="2400" dirty="0" smtClean="0">
                <a:latin typeface="Times New Roman" pitchFamily="18" charset="0"/>
                <a:cs typeface="Times New Roman" pitchFamily="18" charset="0"/>
              </a:rPr>
              <a:t>PS3B: Conservation of energy and energy transfer</a:t>
            </a:r>
          </a:p>
          <a:p>
            <a:pPr marL="914400" indent="-914400">
              <a:spcBef>
                <a:spcPts val="0"/>
              </a:spcBef>
              <a:buNone/>
            </a:pPr>
            <a:r>
              <a:rPr lang="en-US" sz="2400" dirty="0" smtClean="0">
                <a:latin typeface="Times New Roman" pitchFamily="18" charset="0"/>
                <a:cs typeface="Times New Roman" pitchFamily="18" charset="0"/>
              </a:rPr>
              <a:t>PS3C: Relationship between energy and forces</a:t>
            </a:r>
          </a:p>
          <a:p>
            <a:pPr marL="914400" indent="-914400">
              <a:spcBef>
                <a:spcPts val="0"/>
              </a:spcBef>
              <a:buNone/>
            </a:pPr>
            <a:r>
              <a:rPr lang="en-US" sz="2400" dirty="0" smtClean="0">
                <a:latin typeface="Times New Roman" pitchFamily="18" charset="0"/>
                <a:cs typeface="Times New Roman" pitchFamily="18" charset="0"/>
              </a:rPr>
              <a:t>PS3D: Energy in chemical processes and everyday life</a:t>
            </a:r>
          </a:p>
          <a:p>
            <a:pPr>
              <a:buNone/>
            </a:pPr>
            <a:r>
              <a:rPr lang="en-US" sz="2400" b="1" dirty="0" smtClean="0">
                <a:latin typeface="Times New Roman" pitchFamily="18" charset="0"/>
                <a:cs typeface="Times New Roman" pitchFamily="18" charset="0"/>
              </a:rPr>
              <a:t>---------------------------------------------</a:t>
            </a:r>
          </a:p>
          <a:p>
            <a:pPr>
              <a:buNone/>
            </a:pPr>
            <a:r>
              <a:rPr lang="en-US" sz="2400" b="1" i="1" dirty="0" smtClean="0">
                <a:latin typeface="Times New Roman" pitchFamily="18" charset="0"/>
                <a:cs typeface="Times New Roman" pitchFamily="18" charset="0"/>
              </a:rPr>
              <a:t>PS4: Waves and their applications</a:t>
            </a:r>
          </a:p>
          <a:p>
            <a:pPr marL="914400" indent="-914400">
              <a:spcBef>
                <a:spcPts val="0"/>
              </a:spcBef>
              <a:buNone/>
            </a:pPr>
            <a:r>
              <a:rPr lang="en-US" sz="2400" dirty="0" smtClean="0">
                <a:latin typeface="Times New Roman" pitchFamily="18" charset="0"/>
                <a:cs typeface="Times New Roman" pitchFamily="18" charset="0"/>
              </a:rPr>
              <a:t>PS4A: Wave properties</a:t>
            </a:r>
          </a:p>
          <a:p>
            <a:pPr marL="914400" indent="-914400">
              <a:spcBef>
                <a:spcPts val="0"/>
              </a:spcBef>
              <a:buNone/>
            </a:pPr>
            <a:r>
              <a:rPr lang="en-US" sz="2400" dirty="0" smtClean="0">
                <a:latin typeface="Times New Roman" pitchFamily="18" charset="0"/>
                <a:cs typeface="Times New Roman" pitchFamily="18" charset="0"/>
              </a:rPr>
              <a:t>PS4B: Electromagnetic radiation</a:t>
            </a:r>
          </a:p>
          <a:p>
            <a:pPr marL="914400" indent="-914400">
              <a:spcBef>
                <a:spcPts val="0"/>
              </a:spcBef>
              <a:buNone/>
            </a:pPr>
            <a:r>
              <a:rPr lang="en-US" sz="2400" dirty="0" smtClean="0">
                <a:latin typeface="Times New Roman" pitchFamily="18" charset="0"/>
                <a:cs typeface="Times New Roman" pitchFamily="18" charset="0"/>
              </a:rPr>
              <a:t>PS4C: Information technologies and instrumentation</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2" name="Title 1"/>
          <p:cNvSpPr>
            <a:spLocks noGrp="1"/>
          </p:cNvSpPr>
          <p:nvPr>
            <p:ph type="title" idx="4294967295"/>
          </p:nvPr>
        </p:nvSpPr>
        <p:spPr>
          <a:xfrm>
            <a:off x="0" y="274638"/>
            <a:ext cx="8229600" cy="1143000"/>
          </a:xfrm>
        </p:spPr>
        <p:txBody>
          <a:bodyPr/>
          <a:lstStyle/>
          <a:p>
            <a:pPr algn="ctr"/>
            <a:r>
              <a:rPr lang="en-US" sz="3200" b="1" dirty="0" smtClean="0"/>
              <a:t>Common Core Ideas in the Framework: Physical Sciences - PS-21 Institute #2</a:t>
            </a:r>
            <a:endParaRPr lang="en-US" sz="3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pPr algn="ctr"/>
            <a:r>
              <a:rPr lang="en-US" b="1" i="1" dirty="0" smtClean="0">
                <a:latin typeface="Times New Roman" pitchFamily="18" charset="0"/>
                <a:cs typeface="Times New Roman" pitchFamily="18" charset="0"/>
              </a:rPr>
              <a:t>PS1:Matter and its interactions</a:t>
            </a:r>
            <a:endParaRPr lang="en-US" dirty="0"/>
          </a:p>
        </p:txBody>
      </p:sp>
      <p:sp>
        <p:nvSpPr>
          <p:cNvPr id="3" name="Content Placeholder 2"/>
          <p:cNvSpPr>
            <a:spLocks noGrp="1"/>
          </p:cNvSpPr>
          <p:nvPr>
            <p:ph sz="half" idx="1"/>
          </p:nvPr>
        </p:nvSpPr>
        <p:spPr/>
        <p:txBody>
          <a:bodyPr/>
          <a:lstStyle/>
          <a:p>
            <a:pPr>
              <a:buNone/>
            </a:pPr>
            <a:r>
              <a:rPr lang="en-US" sz="2400" b="1" i="1" dirty="0" smtClean="0"/>
              <a:t>Key Questions</a:t>
            </a:r>
          </a:p>
          <a:p>
            <a:pPr>
              <a:buNone/>
            </a:pPr>
            <a:endParaRPr lang="en-US" sz="2400" i="1" dirty="0" smtClean="0"/>
          </a:p>
          <a:p>
            <a:pPr>
              <a:buNone/>
            </a:pPr>
            <a:r>
              <a:rPr lang="en-US" sz="2400" i="1" dirty="0" smtClean="0"/>
              <a:t>How do substances combine or change?</a:t>
            </a:r>
          </a:p>
          <a:p>
            <a:pPr>
              <a:buNone/>
            </a:pPr>
            <a:r>
              <a:rPr lang="en-US" sz="2400" i="1" dirty="0" smtClean="0"/>
              <a:t>How does one characterize and explain these changes and make predictions with them?</a:t>
            </a:r>
            <a:endParaRPr lang="en-US" sz="2400" dirty="0"/>
          </a:p>
        </p:txBody>
      </p:sp>
      <p:sp>
        <p:nvSpPr>
          <p:cNvPr id="4" name="Content Placeholder 3"/>
          <p:cNvSpPr>
            <a:spLocks noGrp="1"/>
          </p:cNvSpPr>
          <p:nvPr>
            <p:ph sz="half" idx="2"/>
          </p:nvPr>
        </p:nvSpPr>
        <p:spPr>
          <a:xfrm>
            <a:off x="4572000" y="1600200"/>
            <a:ext cx="4343400" cy="5105400"/>
          </a:xfrm>
        </p:spPr>
        <p:txBody>
          <a:bodyPr/>
          <a:lstStyle/>
          <a:p>
            <a:pPr>
              <a:buNone/>
            </a:pPr>
            <a:r>
              <a:rPr lang="en-US" sz="2400" b="1" dirty="0" smtClean="0"/>
              <a:t>Key Concept</a:t>
            </a:r>
          </a:p>
          <a:p>
            <a:pPr marL="0" indent="0">
              <a:buNone/>
            </a:pPr>
            <a:r>
              <a:rPr lang="en-US" sz="2400" dirty="0" smtClean="0"/>
              <a:t>Many substances react chemically with other substances to form new substances with different properties. This change in properties results from the ways in which atoms from the original substances are combined and rearranged in the new substances.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7813"/>
            <a:ext cx="8229600" cy="788987"/>
          </a:xfrm>
        </p:spPr>
        <p:txBody>
          <a:bodyPr/>
          <a:lstStyle/>
          <a:p>
            <a:pPr algn="ctr"/>
            <a:r>
              <a:rPr lang="en-US" sz="3600" b="1" dirty="0" smtClean="0">
                <a:latin typeface="Arial Black" pitchFamily="34" charset="0"/>
              </a:rPr>
              <a:t>By the end of grade 8</a:t>
            </a:r>
            <a:endParaRPr lang="en-US" sz="3600" dirty="0">
              <a:latin typeface="Arial Black" pitchFamily="34" charset="0"/>
            </a:endParaRPr>
          </a:p>
        </p:txBody>
      </p:sp>
      <p:sp>
        <p:nvSpPr>
          <p:cNvPr id="6" name="Content Placeholder 5"/>
          <p:cNvSpPr>
            <a:spLocks noGrp="1"/>
          </p:cNvSpPr>
          <p:nvPr>
            <p:ph idx="1"/>
          </p:nvPr>
        </p:nvSpPr>
        <p:spPr/>
        <p:txBody>
          <a:bodyPr/>
          <a:lstStyle/>
          <a:p>
            <a:pPr marL="0" indent="0">
              <a:buNone/>
            </a:pPr>
            <a:r>
              <a:rPr lang="en-US" sz="2400" b="1" i="1" dirty="0" smtClean="0"/>
              <a:t>Substances react chemically in characteristic ways. In a chemical </a:t>
            </a:r>
            <a:r>
              <a:rPr lang="en-US" sz="2400" dirty="0" smtClean="0"/>
              <a:t>process, the atoms that make up the original substances are regrouped into different molecules, and these new substances have different properties from those of the reactants. The total number of each type of atom is conserved, and thus the mass does not change. Some chemical reactions release energy, others capture or store energy.</a:t>
            </a: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3600" b="1" dirty="0" smtClean="0">
                <a:latin typeface="Arial Black" pitchFamily="34" charset="0"/>
              </a:rPr>
              <a:t>By the end of grade 12</a:t>
            </a:r>
            <a:endParaRPr lang="en-US" sz="3600" dirty="0">
              <a:latin typeface="Arial Black" pitchFamily="34" charset="0"/>
            </a:endParaRPr>
          </a:p>
        </p:txBody>
      </p:sp>
      <p:sp>
        <p:nvSpPr>
          <p:cNvPr id="6" name="Content Placeholder 5"/>
          <p:cNvSpPr>
            <a:spLocks noGrp="1"/>
          </p:cNvSpPr>
          <p:nvPr>
            <p:ph idx="1"/>
          </p:nvPr>
        </p:nvSpPr>
        <p:spPr/>
        <p:txBody>
          <a:bodyPr/>
          <a:lstStyle/>
          <a:p>
            <a:pPr marL="0" indent="0">
              <a:buNone/>
            </a:pPr>
            <a:r>
              <a:rPr lang="en-US" sz="2400" b="1" i="1" dirty="0" smtClean="0"/>
              <a:t>Chemical processes, their rates, and whether or not energy is </a:t>
            </a:r>
            <a:r>
              <a:rPr lang="en-US" sz="2400" dirty="0" smtClean="0"/>
              <a:t>absorbed or released can be understood in terms of the collisions of molecules and the rearrangements of atoms into new molecules, with consequent changes in total binding energy (i.e., the sum of all bond energies in the set of molecules) that are matched by changes in kinetic energy. In many situations, a dynamic and condition-dependent balance between a reaction and the reverse reaction determines the numbers of all types of molecules present.</a:t>
            </a:r>
          </a:p>
          <a:p>
            <a:endParaRPr lang="en-US"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941387"/>
          </a:xfrm>
        </p:spPr>
        <p:txBody>
          <a:bodyPr/>
          <a:lstStyle/>
          <a:p>
            <a:r>
              <a:rPr lang="en-US" sz="3600" b="1" i="1" dirty="0" smtClean="0">
                <a:latin typeface="Arial Black" pitchFamily="34" charset="0"/>
                <a:cs typeface="Times New Roman" pitchFamily="18" charset="0"/>
              </a:rPr>
              <a:t>PS3: Energy</a:t>
            </a:r>
            <a:endParaRPr lang="en-US" sz="3600" dirty="0">
              <a:latin typeface="Arial Black" pitchFamily="34" charset="0"/>
            </a:endParaRPr>
          </a:p>
        </p:txBody>
      </p:sp>
      <p:sp>
        <p:nvSpPr>
          <p:cNvPr id="4" name="Content Placeholder 3"/>
          <p:cNvSpPr>
            <a:spLocks noGrp="1"/>
          </p:cNvSpPr>
          <p:nvPr>
            <p:ph sz="half" idx="1"/>
          </p:nvPr>
        </p:nvSpPr>
        <p:spPr/>
        <p:txBody>
          <a:bodyPr/>
          <a:lstStyle/>
          <a:p>
            <a:pPr>
              <a:buNone/>
            </a:pPr>
            <a:r>
              <a:rPr lang="en-US" i="1" dirty="0" smtClean="0"/>
              <a:t>Key Questions</a:t>
            </a:r>
          </a:p>
          <a:p>
            <a:pPr>
              <a:buNone/>
            </a:pPr>
            <a:endParaRPr lang="en-US" i="1" dirty="0" smtClean="0"/>
          </a:p>
          <a:p>
            <a:pPr>
              <a:buNone/>
            </a:pPr>
            <a:r>
              <a:rPr lang="en-US" i="1" dirty="0" smtClean="0"/>
              <a:t>How is energy transferred and conserved?</a:t>
            </a:r>
            <a:endParaRPr lang="en-US" dirty="0" smtClean="0"/>
          </a:p>
          <a:p>
            <a:pPr>
              <a:buNone/>
            </a:pPr>
            <a:endParaRPr lang="en-US" dirty="0"/>
          </a:p>
        </p:txBody>
      </p:sp>
      <p:sp>
        <p:nvSpPr>
          <p:cNvPr id="5" name="Content Placeholder 4"/>
          <p:cNvSpPr>
            <a:spLocks noGrp="1"/>
          </p:cNvSpPr>
          <p:nvPr>
            <p:ph sz="half" idx="2"/>
          </p:nvPr>
        </p:nvSpPr>
        <p:spPr>
          <a:xfrm>
            <a:off x="4114800" y="1371600"/>
            <a:ext cx="5029200" cy="5486400"/>
          </a:xfrm>
        </p:spPr>
        <p:txBody>
          <a:bodyPr/>
          <a:lstStyle/>
          <a:p>
            <a:pPr>
              <a:buNone/>
            </a:pPr>
            <a:r>
              <a:rPr lang="en-US" dirty="0" smtClean="0"/>
              <a:t>Key Concept</a:t>
            </a:r>
          </a:p>
          <a:p>
            <a:pPr marL="0" indent="0">
              <a:buNone/>
            </a:pPr>
            <a:r>
              <a:rPr lang="en-US" sz="2000" b="1" dirty="0" smtClean="0"/>
              <a:t>Energy is a quantitative property of a system that depends </a:t>
            </a:r>
            <a:r>
              <a:rPr lang="en-US" sz="2000" dirty="0" smtClean="0"/>
              <a:t>on the motion and interactions of matter and radiation within the system. That there is a single quantity called energy is due to the remarkable fact that a system’s </a:t>
            </a:r>
            <a:r>
              <a:rPr lang="en-US" sz="2000" i="1" dirty="0" smtClean="0"/>
              <a:t>total energy is conserved as smaller quantities of energy are </a:t>
            </a:r>
            <a:r>
              <a:rPr lang="en-US" sz="2000" dirty="0" smtClean="0"/>
              <a:t>transferred between subsystems—or into and out of the system through diverse mechanisms and stored in various ways. At the macroscopic scale, energy manifests itself in multiple phenomena, such as motion, light, sound, electrical and magnetic fields, and heat.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7813"/>
            <a:ext cx="8229600" cy="941387"/>
          </a:xfrm>
        </p:spPr>
        <p:txBody>
          <a:bodyPr/>
          <a:lstStyle/>
          <a:p>
            <a:pPr algn="ctr"/>
            <a:r>
              <a:rPr lang="en-US" sz="3600" b="1" dirty="0" smtClean="0">
                <a:latin typeface="Arial Black" pitchFamily="34" charset="0"/>
              </a:rPr>
              <a:t>By the end of grade 8</a:t>
            </a:r>
            <a:endParaRPr lang="en-US" sz="3600" dirty="0"/>
          </a:p>
        </p:txBody>
      </p:sp>
      <p:sp>
        <p:nvSpPr>
          <p:cNvPr id="6" name="Content Placeholder 5"/>
          <p:cNvSpPr>
            <a:spLocks noGrp="1"/>
          </p:cNvSpPr>
          <p:nvPr>
            <p:ph idx="1"/>
          </p:nvPr>
        </p:nvSpPr>
        <p:spPr/>
        <p:txBody>
          <a:bodyPr/>
          <a:lstStyle/>
          <a:p>
            <a:pPr marL="0" indent="0">
              <a:buNone/>
            </a:pPr>
            <a:r>
              <a:rPr lang="en-US" sz="2000" b="1" dirty="0" smtClean="0"/>
              <a:t>Motion energy is properly called kinetic energy</a:t>
            </a:r>
            <a:r>
              <a:rPr lang="en-US" sz="2000" dirty="0" smtClean="0"/>
              <a:t>; it is proportional to the mass of the moving object and grows with the square of its speed. A system of objects may also contain stored (potential) energy, depending on their relative positions. </a:t>
            </a:r>
          </a:p>
          <a:p>
            <a:endParaRPr lang="en-US" sz="2000" dirty="0" smtClean="0"/>
          </a:p>
          <a:p>
            <a:pPr marL="0" indent="0">
              <a:buNone/>
            </a:pPr>
            <a:r>
              <a:rPr lang="en-US" sz="2000" dirty="0" smtClean="0"/>
              <a:t>For example, energy is stored—in gravitational interaction with Earth—when an object is raised, and energy is released when the object falls or is lowered. Energy is also stored in the electric fields between charged particles and the magnetic fields between magnets, and it changes when these objects are moved relative to one another. Stored energy is decreased in some chemical reactions and increased in others</a:t>
            </a:r>
            <a:endParaRPr 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latin typeface="Arial Black" pitchFamily="34" charset="0"/>
              </a:rPr>
              <a:t>By the end of grade 12</a:t>
            </a:r>
            <a:endParaRPr lang="en-US" sz="3600" dirty="0"/>
          </a:p>
        </p:txBody>
      </p:sp>
      <p:sp>
        <p:nvSpPr>
          <p:cNvPr id="5" name="Content Placeholder 4"/>
          <p:cNvSpPr>
            <a:spLocks noGrp="1"/>
          </p:cNvSpPr>
          <p:nvPr>
            <p:ph idx="1"/>
          </p:nvPr>
        </p:nvSpPr>
        <p:spPr>
          <a:xfrm>
            <a:off x="457200" y="1447800"/>
            <a:ext cx="8229600" cy="5257800"/>
          </a:xfrm>
        </p:spPr>
        <p:txBody>
          <a:bodyPr/>
          <a:lstStyle/>
          <a:p>
            <a:pPr marL="0" indent="0">
              <a:buNone/>
            </a:pPr>
            <a:r>
              <a:rPr lang="en-US" sz="2000" b="1" dirty="0" smtClean="0"/>
              <a:t>Energy is a quantitative property of a system that depends on the motion and interactions of matter and radiation within that system.</a:t>
            </a:r>
            <a:r>
              <a:rPr lang="en-US" sz="2000" dirty="0" smtClean="0"/>
              <a:t> That there is a single quantity called energy is due to the fact that a system’s </a:t>
            </a:r>
            <a:r>
              <a:rPr lang="en-US" sz="2000" i="1" dirty="0" smtClean="0"/>
              <a:t>total energy is conserved, even as, within the </a:t>
            </a:r>
            <a:r>
              <a:rPr lang="en-US" sz="2000" dirty="0" smtClean="0"/>
              <a:t>system, energy is continually transferred from one object to another and between its various possible forms. </a:t>
            </a:r>
          </a:p>
          <a:p>
            <a:pPr marL="0" indent="0">
              <a:buNone/>
            </a:pPr>
            <a:endParaRPr lang="en-US" sz="2000" dirty="0" smtClean="0"/>
          </a:p>
          <a:p>
            <a:pPr marL="0" indent="0">
              <a:buNone/>
            </a:pPr>
            <a:r>
              <a:rPr lang="en-US" sz="2000" dirty="0" smtClean="0"/>
              <a:t>At the macroscopic scale, energy manifests itself in multiple ways, such as in motion, electrical and magnetic fields, and heat. Terms for energy as viewed at this scale are seldom well defined; for example, “mechanical energy” generally refers to some combination of motion and stored energy in an operating machine. “Chemical energy” generally is used to mean the energy that can be released or stored in chemical processes, and “electrical energy” may mean energy stored in a battery or energy transmitted by electric currents.</a:t>
            </a:r>
            <a:endParaRPr lang="en-US"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7813"/>
            <a:ext cx="8229600" cy="941387"/>
          </a:xfrm>
        </p:spPr>
        <p:txBody>
          <a:bodyPr/>
          <a:lstStyle/>
          <a:p>
            <a:pPr algn="ctr"/>
            <a:r>
              <a:rPr lang="en-US" sz="3600" b="1" dirty="0" smtClean="0">
                <a:solidFill>
                  <a:schemeClr val="tx1"/>
                </a:solidFill>
              </a:rPr>
              <a:t>PS-21 Internet Resources</a:t>
            </a:r>
            <a:br>
              <a:rPr lang="en-US" sz="3600" b="1" dirty="0" smtClean="0">
                <a:solidFill>
                  <a:schemeClr val="tx1"/>
                </a:solidFill>
              </a:rPr>
            </a:br>
            <a:r>
              <a:rPr lang="en-US" sz="3600" b="1" dirty="0" smtClean="0">
                <a:solidFill>
                  <a:schemeClr val="tx1"/>
                </a:solidFill>
              </a:rPr>
              <a:t>Table of Contents</a:t>
            </a:r>
            <a:endParaRPr lang="en-US" sz="3600" b="1" dirty="0">
              <a:solidFill>
                <a:schemeClr val="tx1"/>
              </a:solidFill>
            </a:endParaRPr>
          </a:p>
        </p:txBody>
      </p:sp>
      <p:sp>
        <p:nvSpPr>
          <p:cNvPr id="8" name="Text Placeholder 7"/>
          <p:cNvSpPr>
            <a:spLocks noGrp="1"/>
          </p:cNvSpPr>
          <p:nvPr>
            <p:ph type="body" sz="half" idx="1"/>
          </p:nvPr>
        </p:nvSpPr>
        <p:spPr>
          <a:xfrm>
            <a:off x="457200" y="1600200"/>
            <a:ext cx="4038600" cy="5257800"/>
          </a:xfrm>
        </p:spPr>
        <p:txBody>
          <a:bodyPr/>
          <a:lstStyle/>
          <a:p>
            <a:pPr marL="514350" indent="-514350">
              <a:buNone/>
            </a:pPr>
            <a:r>
              <a:rPr lang="en-US" sz="2000" b="1" dirty="0" smtClean="0"/>
              <a:t>PS-21 WEEBLY http://ps21pd.weebly.com/</a:t>
            </a:r>
            <a:endParaRPr lang="en-US" altLang="ja-JP" sz="2000" b="1" dirty="0" smtClean="0">
              <a:solidFill>
                <a:srgbClr val="FF3300"/>
              </a:solidFill>
              <a:ea typeface="ＭＳ Ｐゴシック" charset="-128"/>
            </a:endParaRPr>
          </a:p>
          <a:p>
            <a:pPr marL="514350" indent="-514350" eaLnBrk="1" hangingPunct="1">
              <a:buNone/>
            </a:pPr>
            <a:r>
              <a:rPr lang="en-US" sz="2000" b="1" i="1" dirty="0" smtClean="0"/>
              <a:t>1. Pathway: Physics Teaching Web Advisory</a:t>
            </a:r>
          </a:p>
          <a:p>
            <a:pPr marL="514350" indent="-514350" eaLnBrk="1" hangingPunct="1">
              <a:buNone/>
            </a:pPr>
            <a:r>
              <a:rPr lang="en-US" sz="2000" b="1" i="1" dirty="0" smtClean="0">
                <a:solidFill>
                  <a:srgbClr val="FF3300"/>
                </a:solidFill>
                <a:hlinkClick r:id="rId2"/>
              </a:rPr>
              <a:t>http://www.physicspathway.org/</a:t>
            </a:r>
            <a:r>
              <a:rPr lang="en-US" sz="2000" b="1" i="1" dirty="0" smtClean="0"/>
              <a:t> </a:t>
            </a:r>
          </a:p>
          <a:p>
            <a:pPr marL="457200" indent="-457200" eaLnBrk="1" hangingPunct="1">
              <a:buNone/>
              <a:defRPr/>
            </a:pPr>
            <a:r>
              <a:rPr lang="en-US" sz="2000" b="1" dirty="0" smtClean="0"/>
              <a:t>2. Annenberg Free videos online</a:t>
            </a:r>
            <a:endParaRPr lang="en-US" sz="2000" b="1" dirty="0" smtClean="0">
              <a:hlinkClick r:id="rId3"/>
            </a:endParaRPr>
          </a:p>
          <a:p>
            <a:pPr marL="0" indent="0" eaLnBrk="1" hangingPunct="1">
              <a:buNone/>
              <a:defRPr/>
            </a:pPr>
            <a:r>
              <a:rPr lang="en-US" sz="2000" b="1" dirty="0" smtClean="0">
                <a:hlinkClick r:id="rId3"/>
              </a:rPr>
              <a:t>http://www.learner.org/resources/browse.html</a:t>
            </a:r>
            <a:r>
              <a:rPr lang="en-US" sz="2000" b="1" dirty="0" smtClean="0"/>
              <a:t> </a:t>
            </a:r>
            <a:endParaRPr lang="en-US" sz="2000" b="1" i="1" dirty="0" smtClean="0"/>
          </a:p>
          <a:p>
            <a:pPr>
              <a:buNone/>
            </a:pPr>
            <a:r>
              <a:rPr lang="en-US" sz="2000" b="1" i="1" dirty="0" smtClean="0"/>
              <a:t>3. </a:t>
            </a:r>
            <a:r>
              <a:rPr lang="en-US" sz="2000" b="1" dirty="0" smtClean="0"/>
              <a:t>Physical Sciences Resource Center</a:t>
            </a:r>
            <a:endParaRPr lang="en-US" sz="2000" dirty="0" smtClean="0"/>
          </a:p>
          <a:p>
            <a:pPr>
              <a:buNone/>
            </a:pPr>
            <a:r>
              <a:rPr lang="en-US" sz="2000" b="1" u="sng" dirty="0" smtClean="0">
                <a:hlinkClick r:id="rId4"/>
              </a:rPr>
              <a:t>http://www.compadre.org/psrc/</a:t>
            </a:r>
            <a:r>
              <a:rPr lang="en-US" sz="2000" b="1" u="sng" dirty="0" smtClean="0"/>
              <a:t> </a:t>
            </a:r>
            <a:r>
              <a:rPr lang="en-US" sz="2000" b="1" dirty="0" smtClean="0"/>
              <a:t> </a:t>
            </a:r>
          </a:p>
          <a:p>
            <a:pPr marL="457200" indent="-457200" eaLnBrk="1" hangingPunct="1">
              <a:buNone/>
            </a:pPr>
            <a:endParaRPr lang="en-US" sz="2000" b="1" i="1" dirty="0" smtClean="0"/>
          </a:p>
          <a:p>
            <a:pPr marL="514350" indent="-514350">
              <a:buFont typeface="+mj-lt"/>
              <a:buAutoNum type="arabicPeriod"/>
            </a:pPr>
            <a:endParaRPr lang="en-US" altLang="ja-JP" b="1" dirty="0" smtClean="0">
              <a:solidFill>
                <a:srgbClr val="FF3300"/>
              </a:solidFill>
              <a:ea typeface="ＭＳ Ｐゴシック" charset="-128"/>
            </a:endParaRPr>
          </a:p>
          <a:p>
            <a:pPr marL="514350" indent="-514350">
              <a:buFont typeface="+mj-lt"/>
              <a:buAutoNum type="arabicPeriod"/>
            </a:pPr>
            <a:endParaRPr lang="en-US" altLang="ja-JP" b="1" dirty="0" smtClean="0">
              <a:solidFill>
                <a:srgbClr val="FF3300"/>
              </a:solidFill>
              <a:ea typeface="ＭＳ Ｐゴシック" charset="-128"/>
            </a:endParaRPr>
          </a:p>
          <a:p>
            <a:pPr>
              <a:buNone/>
            </a:pPr>
            <a:endParaRPr lang="en-US" b="1" dirty="0" smtClean="0">
              <a:solidFill>
                <a:srgbClr val="FF3300"/>
              </a:solidFill>
            </a:endParaRPr>
          </a:p>
          <a:p>
            <a:endParaRPr lang="en-US" dirty="0"/>
          </a:p>
        </p:txBody>
      </p:sp>
      <p:sp>
        <p:nvSpPr>
          <p:cNvPr id="9" name="Content Placeholder 8"/>
          <p:cNvSpPr>
            <a:spLocks noGrp="1"/>
          </p:cNvSpPr>
          <p:nvPr>
            <p:ph sz="half" idx="2"/>
          </p:nvPr>
        </p:nvSpPr>
        <p:spPr>
          <a:xfrm>
            <a:off x="4648200" y="1600200"/>
            <a:ext cx="4267200" cy="5105400"/>
          </a:xfrm>
        </p:spPr>
        <p:txBody>
          <a:bodyPr/>
          <a:lstStyle/>
          <a:p>
            <a:pPr>
              <a:buNone/>
            </a:pPr>
            <a:r>
              <a:rPr lang="en-US" sz="2000" b="1" dirty="0" smtClean="0"/>
              <a:t>4. Physics classroom topics</a:t>
            </a:r>
          </a:p>
          <a:p>
            <a:pPr>
              <a:buNone/>
            </a:pPr>
            <a:r>
              <a:rPr lang="en-US" sz="2000" b="1" dirty="0" smtClean="0">
                <a:hlinkClick r:id="rId5"/>
              </a:rPr>
              <a:t>www.physicsclassroom.com/Class</a:t>
            </a:r>
            <a:r>
              <a:rPr lang="en-US" sz="2000" b="1" dirty="0" smtClean="0"/>
              <a:t> </a:t>
            </a:r>
          </a:p>
          <a:p>
            <a:pPr>
              <a:buNone/>
            </a:pPr>
            <a:r>
              <a:rPr lang="en-US" sz="2000" b="1" dirty="0" smtClean="0"/>
              <a:t>5. Physics Forums: help in teaching</a:t>
            </a:r>
          </a:p>
          <a:p>
            <a:pPr>
              <a:buNone/>
            </a:pPr>
            <a:r>
              <a:rPr lang="en-US" sz="2000" b="1" u="sng" dirty="0" smtClean="0">
                <a:hlinkClick r:id="rId6"/>
              </a:rPr>
              <a:t>http://physicsforums.com/</a:t>
            </a:r>
            <a:r>
              <a:rPr lang="en-US" sz="2000" b="1" dirty="0" smtClean="0"/>
              <a:t> </a:t>
            </a:r>
          </a:p>
          <a:p>
            <a:pPr>
              <a:buNone/>
            </a:pPr>
            <a:r>
              <a:rPr lang="en-US" sz="2000" b="1" dirty="0" smtClean="0"/>
              <a:t>6. Physics related websites</a:t>
            </a:r>
          </a:p>
          <a:p>
            <a:pPr>
              <a:buNone/>
            </a:pPr>
            <a:r>
              <a:rPr lang="en-US" sz="2000" b="1" dirty="0" smtClean="0"/>
              <a:t>7. Online simulations</a:t>
            </a:r>
          </a:p>
          <a:p>
            <a:pPr>
              <a:buNone/>
            </a:pPr>
            <a:r>
              <a:rPr lang="en-US" sz="2000" b="1" dirty="0" smtClean="0">
                <a:hlinkClick r:id="rId7"/>
              </a:rPr>
              <a:t>http://phet.colorado.edu/index.php</a:t>
            </a:r>
            <a:r>
              <a:rPr lang="en-US" sz="2000" b="1" dirty="0" smtClean="0"/>
              <a:t> </a:t>
            </a:r>
          </a:p>
          <a:p>
            <a:pPr>
              <a:buNone/>
            </a:pPr>
            <a:r>
              <a:rPr lang="en-US" sz="2000" b="1" dirty="0" smtClean="0"/>
              <a:t>8. Physical science classroom</a:t>
            </a:r>
          </a:p>
          <a:p>
            <a:pPr>
              <a:buNone/>
            </a:pPr>
            <a:endParaRPr lang="en-US" sz="2000" b="1" dirty="0" smtClean="0"/>
          </a:p>
          <a:p>
            <a:endParaRPr lang="en-US" sz="2400" b="1"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685800" y="381000"/>
            <a:ext cx="8229600" cy="914400"/>
          </a:xfrm>
        </p:spPr>
        <p:txBody>
          <a:bodyPr lIns="90487" tIns="44450" rIns="90487" bIns="44450" anchor="ctr"/>
          <a:lstStyle/>
          <a:p>
            <a:pPr eaLnBrk="1" hangingPunct="1"/>
            <a:r>
              <a:rPr lang="en-US" b="1" i="1" dirty="0" smtClean="0"/>
              <a:t>PS–21 Resources: PS-21 Web Site</a:t>
            </a:r>
          </a:p>
        </p:txBody>
      </p:sp>
      <p:sp>
        <p:nvSpPr>
          <p:cNvPr id="14339" name="Rectangle 3"/>
          <p:cNvSpPr>
            <a:spLocks noGrp="1" noChangeArrowheads="1"/>
          </p:cNvSpPr>
          <p:nvPr>
            <p:ph type="body" idx="4294967295"/>
          </p:nvPr>
        </p:nvSpPr>
        <p:spPr>
          <a:xfrm>
            <a:off x="381000" y="1143000"/>
            <a:ext cx="8763000" cy="5486400"/>
          </a:xfrm>
        </p:spPr>
        <p:txBody>
          <a:bodyPr lIns="90487" tIns="44450" rIns="90487" bIns="44450"/>
          <a:lstStyle/>
          <a:p>
            <a:pPr marL="609600" indent="-609600" eaLnBrk="1" hangingPunct="1">
              <a:buNone/>
            </a:pPr>
            <a:endParaRPr lang="en-US" sz="1800" dirty="0" smtClean="0"/>
          </a:p>
          <a:p>
            <a:pPr marL="609600" indent="-609600" eaLnBrk="1" hangingPunct="1">
              <a:buNone/>
            </a:pPr>
            <a:r>
              <a:rPr lang="en-US" b="1" dirty="0" smtClean="0"/>
              <a:t>Website:PS-21 WEEBLY http://ps21pd.weebly.com/</a:t>
            </a:r>
            <a:endParaRPr lang="en-US" b="1" dirty="0" smtClean="0">
              <a:solidFill>
                <a:srgbClr val="FF3300"/>
              </a:solidFill>
            </a:endParaRPr>
          </a:p>
          <a:p>
            <a:pPr marL="609600" indent="-609600" eaLnBrk="1" hangingPunct="1"/>
            <a:r>
              <a:rPr lang="en-US" dirty="0" smtClean="0"/>
              <a:t>Current activities and many resources</a:t>
            </a:r>
          </a:p>
          <a:p>
            <a:pPr marL="609600" indent="-609600" eaLnBrk="1" hangingPunct="1"/>
            <a:r>
              <a:rPr lang="en-US" dirty="0" smtClean="0"/>
              <a:t>Post your questions to be answered. Respond to other teachers questions</a:t>
            </a:r>
          </a:p>
          <a:p>
            <a:pPr marL="609600" indent="-609600" eaLnBrk="1" hangingPunct="1"/>
            <a:r>
              <a:rPr lang="en-US" dirty="0" smtClean="0"/>
              <a:t>Threaded discussions on physical science questions – e.g. light &amp; color and other discussions. </a:t>
            </a:r>
          </a:p>
          <a:p>
            <a:pPr marL="609600" indent="-609600" eaLnBrk="1" hangingPunct="1"/>
            <a:r>
              <a:rPr lang="en-US" dirty="0" smtClean="0"/>
              <a:t>Request each teacher make a monthly posting to the discussion board on</a:t>
            </a:r>
            <a:r>
              <a:rPr lang="en-US" b="1" dirty="0" smtClean="0"/>
              <a:t> http://ps21pd.weebly.com/</a:t>
            </a: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685800" y="381000"/>
            <a:ext cx="8229600" cy="914400"/>
          </a:xfrm>
        </p:spPr>
        <p:txBody>
          <a:bodyPr lIns="90487" tIns="44450" rIns="90487" bIns="44450" anchor="ctr"/>
          <a:lstStyle/>
          <a:p>
            <a:pPr eaLnBrk="1" hangingPunct="1"/>
            <a:r>
              <a:rPr lang="en-US" b="1" dirty="0" smtClean="0">
                <a:solidFill>
                  <a:schemeClr val="bg2"/>
                </a:solidFill>
              </a:rPr>
              <a:t>PS–21 Resources: PS-21 Web Site</a:t>
            </a:r>
          </a:p>
        </p:txBody>
      </p:sp>
      <p:sp>
        <p:nvSpPr>
          <p:cNvPr id="14339" name="Rectangle 3"/>
          <p:cNvSpPr>
            <a:spLocks noGrp="1" noChangeArrowheads="1"/>
          </p:cNvSpPr>
          <p:nvPr>
            <p:ph type="body" idx="4294967295"/>
          </p:nvPr>
        </p:nvSpPr>
        <p:spPr>
          <a:xfrm>
            <a:off x="381000" y="1143000"/>
            <a:ext cx="8763000" cy="5486400"/>
          </a:xfrm>
        </p:spPr>
        <p:txBody>
          <a:bodyPr lIns="90487" tIns="44450" rIns="90487" bIns="44450"/>
          <a:lstStyle/>
          <a:p>
            <a:pPr marL="609600" indent="-609600" eaLnBrk="1" hangingPunct="1">
              <a:buNone/>
            </a:pPr>
            <a:endParaRPr lang="en-US" sz="1800" dirty="0" smtClean="0"/>
          </a:p>
          <a:p>
            <a:pPr marL="609600" indent="-609600" eaLnBrk="1" hangingPunct="1">
              <a:buNone/>
            </a:pPr>
            <a:r>
              <a:rPr lang="en-US" b="1" dirty="0" smtClean="0"/>
              <a:t>Website:PS-21 WEEBLY </a:t>
            </a:r>
            <a:r>
              <a:rPr lang="en-US" b="1" dirty="0" smtClean="0">
                <a:solidFill>
                  <a:schemeClr val="bg2"/>
                </a:solidFill>
              </a:rPr>
              <a:t>http://ps21pd.weebly.com/</a:t>
            </a:r>
          </a:p>
          <a:p>
            <a:pPr marL="609600" indent="-609600" eaLnBrk="1" hangingPunct="1"/>
            <a:r>
              <a:rPr lang="en-US" dirty="0" smtClean="0"/>
              <a:t>Current activities and many resources</a:t>
            </a:r>
          </a:p>
          <a:p>
            <a:pPr marL="609600" indent="-609600" eaLnBrk="1" hangingPunct="1"/>
            <a:r>
              <a:rPr lang="en-US" dirty="0" smtClean="0"/>
              <a:t>Post your questions to be answered. Respond to other teachers questions</a:t>
            </a:r>
          </a:p>
          <a:p>
            <a:pPr marL="609600" indent="-609600" eaLnBrk="1" hangingPunct="1"/>
            <a:r>
              <a:rPr lang="en-US" dirty="0" smtClean="0"/>
              <a:t>Threaded discussions on physical science questions – e.g. light &amp; color and other discussions. </a:t>
            </a:r>
          </a:p>
          <a:p>
            <a:pPr marL="609600" indent="-609600" eaLnBrk="1" hangingPunct="1"/>
            <a:r>
              <a:rPr lang="en-US" dirty="0" smtClean="0"/>
              <a:t>Request each teacher make a monthly posting to the discussion board on</a:t>
            </a:r>
            <a:r>
              <a:rPr lang="en-US" b="1" dirty="0" smtClean="0"/>
              <a:t> </a:t>
            </a:r>
            <a:r>
              <a:rPr lang="en-US" b="1" dirty="0" smtClean="0">
                <a:solidFill>
                  <a:schemeClr val="bg2"/>
                </a:solidFill>
              </a:rPr>
              <a:t>http://ps21pd.weebly.com/</a:t>
            </a:r>
            <a:endParaRPr lang="en-US" dirty="0" smtClean="0">
              <a:solidFill>
                <a:schemeClr val="bg2"/>
              </a:solidFill>
            </a:endParaRPr>
          </a:p>
        </p:txBody>
      </p:sp>
      <p:pic>
        <p:nvPicPr>
          <p:cNvPr id="4" name="Picture 3" descr="http://ts1.mm.bing.net/th?id=I.5004183066247756&amp;pid=1.7&amp;w=161&amp;h=154&amp;c=7&amp;rs=1">
            <a:hlinkClick r:id="rId3"/>
          </p:cNvPr>
          <p:cNvPicPr/>
          <p:nvPr/>
        </p:nvPicPr>
        <p:blipFill>
          <a:blip r:embed="rId4" cstate="print"/>
          <a:srcRect/>
          <a:stretch>
            <a:fillRect/>
          </a:stretch>
        </p:blipFill>
        <p:spPr bwMode="auto">
          <a:xfrm>
            <a:off x="7010400" y="1219200"/>
            <a:ext cx="1295400" cy="1219200"/>
          </a:xfrm>
          <a:prstGeom prst="rect">
            <a:avLst/>
          </a:prstGeom>
          <a:noFill/>
          <a:ln w="9525">
            <a:noFill/>
            <a:miter lim="800000"/>
            <a:headEnd/>
            <a:tailEnd/>
          </a:ln>
        </p:spPr>
      </p:pic>
      <p:pic>
        <p:nvPicPr>
          <p:cNvPr id="5" name="Picture 3" descr="C:\Documents and Settings\dwsunal\My Documents\My Pictures\thumbnailCAZKAF74.jpg"/>
          <p:cNvPicPr>
            <a:picLocks noChangeAspect="1" noChangeArrowheads="1"/>
          </p:cNvPicPr>
          <p:nvPr/>
        </p:nvPicPr>
        <p:blipFill>
          <a:blip r:embed="rId5" cstate="print"/>
          <a:srcRect/>
          <a:stretch>
            <a:fillRect/>
          </a:stretch>
        </p:blipFill>
        <p:spPr bwMode="auto">
          <a:xfrm>
            <a:off x="7315200" y="5715000"/>
            <a:ext cx="1320800" cy="990600"/>
          </a:xfrm>
          <a:prstGeom prst="rect">
            <a:avLst/>
          </a:prstGeom>
          <a:noFill/>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i="1" dirty="0" smtClean="0"/>
              <a:t>PS–21 Resources:</a:t>
            </a:r>
          </a:p>
        </p:txBody>
      </p:sp>
      <p:sp>
        <p:nvSpPr>
          <p:cNvPr id="13315" name="Rectangle 3"/>
          <p:cNvSpPr>
            <a:spLocks noGrp="1" noChangeArrowheads="1"/>
          </p:cNvSpPr>
          <p:nvPr>
            <p:ph type="body" idx="1"/>
          </p:nvPr>
        </p:nvSpPr>
        <p:spPr>
          <a:xfrm>
            <a:off x="685800" y="1447800"/>
            <a:ext cx="7772400" cy="5105400"/>
          </a:xfrm>
        </p:spPr>
        <p:txBody>
          <a:bodyPr/>
          <a:lstStyle/>
          <a:p>
            <a:pPr eaLnBrk="1" hangingPunct="1">
              <a:buFont typeface="Wingdings" pitchFamily="2" charset="2"/>
              <a:buNone/>
            </a:pPr>
            <a:r>
              <a:rPr lang="en-US" b="1" i="1" dirty="0" smtClean="0"/>
              <a:t>1. Pathway: Physics Teaching Web Advisory</a:t>
            </a:r>
          </a:p>
          <a:p>
            <a:pPr eaLnBrk="1" hangingPunct="1"/>
            <a:r>
              <a:rPr lang="en-US" b="1" i="1" dirty="0" smtClean="0">
                <a:solidFill>
                  <a:srgbClr val="FF3300"/>
                </a:solidFill>
                <a:hlinkClick r:id="rId3"/>
              </a:rPr>
              <a:t>http://www.physicspathway.org/</a:t>
            </a:r>
            <a:r>
              <a:rPr lang="en-US" b="1" i="1" dirty="0" smtClean="0"/>
              <a:t> </a:t>
            </a:r>
          </a:p>
          <a:p>
            <a:pPr eaLnBrk="1" hangingPunct="1"/>
            <a:r>
              <a:rPr lang="en-US" b="1" i="1" dirty="0" smtClean="0"/>
              <a:t>Digital video library for physics teaching at secondary school level</a:t>
            </a:r>
          </a:p>
          <a:p>
            <a:pPr eaLnBrk="1" hangingPunct="1"/>
            <a:r>
              <a:rPr lang="en-US" b="1" i="1" dirty="0" smtClean="0"/>
              <a:t>Four expert physics teachers provide expert advice in short scenes through synthetic interviews - Roberta Lang, Paul Hewitt, Chuck Lang, &amp; Leroy Salary</a:t>
            </a:r>
          </a:p>
          <a:p>
            <a:pPr eaLnBrk="1" hangingPunct="1"/>
            <a:r>
              <a:rPr lang="en-US" b="1" i="1" dirty="0" smtClean="0"/>
              <a:t>Related Videos are also available      </a:t>
            </a:r>
          </a:p>
        </p:txBody>
      </p:sp>
      <p:pic>
        <p:nvPicPr>
          <p:cNvPr id="13316" name="Picture 5" descr="Pathway Logo 02"/>
          <p:cNvPicPr>
            <a:picLocks noChangeAspect="1" noChangeArrowheads="1"/>
          </p:cNvPicPr>
          <p:nvPr/>
        </p:nvPicPr>
        <p:blipFill>
          <a:blip r:embed="rId4" cstate="print"/>
          <a:srcRect/>
          <a:stretch>
            <a:fillRect/>
          </a:stretch>
        </p:blipFill>
        <p:spPr bwMode="auto">
          <a:xfrm>
            <a:off x="5257800" y="228600"/>
            <a:ext cx="1419225" cy="11334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t>
            </a:r>
            <a:endParaRPr lang="en-US" dirty="0"/>
          </a:p>
        </p:txBody>
      </p:sp>
      <p:sp>
        <p:nvSpPr>
          <p:cNvPr id="5" name="Content Placeholder 4"/>
          <p:cNvSpPr>
            <a:spLocks noGrp="1"/>
          </p:cNvSpPr>
          <p:nvPr>
            <p:ph sz="half" idx="1"/>
          </p:nvPr>
        </p:nvSpPr>
        <p:spPr/>
        <p:txBody>
          <a:bodyPr/>
          <a:lstStyle/>
          <a:p>
            <a:pPr>
              <a:buNone/>
            </a:pPr>
            <a:r>
              <a:rPr lang="en-US" b="1" dirty="0" smtClean="0"/>
              <a:t>K-8 Physical Science </a:t>
            </a:r>
          </a:p>
          <a:p>
            <a:pPr>
              <a:buNone/>
            </a:pPr>
            <a:r>
              <a:rPr lang="en-US" b="1" dirty="0" smtClean="0"/>
              <a:t>Physics First</a:t>
            </a:r>
          </a:p>
          <a:p>
            <a:pPr>
              <a:buNone/>
            </a:pPr>
            <a:r>
              <a:rPr lang="en-US" b="1" dirty="0" smtClean="0"/>
              <a:t>Conceptual Physics</a:t>
            </a:r>
          </a:p>
          <a:p>
            <a:pPr marL="0" indent="0">
              <a:buNone/>
            </a:pPr>
            <a:endParaRPr lang="en-US" b="1" dirty="0" smtClean="0">
              <a:hlinkClick r:id="rId2"/>
            </a:endParaRPr>
          </a:p>
          <a:p>
            <a:pPr marL="0" indent="0">
              <a:buNone/>
            </a:pPr>
            <a:r>
              <a:rPr lang="en-US" b="1" dirty="0" smtClean="0">
                <a:hlinkClick r:id="rId2"/>
              </a:rPr>
              <a:t>http://www.thephysicsfront.org/items/detail.cfm?ID=2493</a:t>
            </a:r>
            <a:r>
              <a:rPr lang="en-US" b="1" dirty="0" smtClean="0"/>
              <a:t> </a:t>
            </a:r>
            <a:endParaRPr lang="en-US" dirty="0" smtClean="0"/>
          </a:p>
          <a:p>
            <a:endParaRPr lang="en-US" dirty="0"/>
          </a:p>
        </p:txBody>
      </p:sp>
      <p:pic>
        <p:nvPicPr>
          <p:cNvPr id="8" name="Picture 7" descr="The Physics Front">
            <a:hlinkClick r:id="rId3"/>
          </p:cNvPr>
          <p:cNvPicPr/>
          <p:nvPr/>
        </p:nvPicPr>
        <p:blipFill>
          <a:blip r:embed="rId4" cstate="print"/>
          <a:srcRect/>
          <a:stretch>
            <a:fillRect/>
          </a:stretch>
        </p:blipFill>
        <p:spPr bwMode="auto">
          <a:xfrm>
            <a:off x="1676400" y="381000"/>
            <a:ext cx="4953000" cy="990600"/>
          </a:xfrm>
          <a:prstGeom prst="rect">
            <a:avLst/>
          </a:prstGeom>
          <a:noFill/>
          <a:ln w="9525">
            <a:noFill/>
            <a:miter lim="800000"/>
            <a:headEnd/>
            <a:tailEnd/>
          </a:ln>
        </p:spPr>
      </p:pic>
      <p:sp>
        <p:nvSpPr>
          <p:cNvPr id="1025" name="Rectangle 1"/>
          <p:cNvSpPr>
            <a:spLocks noGrp="1" noChangeArrowheads="1"/>
          </p:cNvSpPr>
          <p:nvPr>
            <p:ph sz="half" idx="2"/>
          </p:nvPr>
        </p:nvSpPr>
        <p:spPr bwMode="auto">
          <a:xfrm>
            <a:off x="4648200" y="1752852"/>
            <a:ext cx="4450257"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Some Topics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Education Foundations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Alternative Conceptions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Modern Physics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General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Oscillations &amp; Waves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Wave Motion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Interference and Diffraction</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Longitudinal Pulses and Waves</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Phase and Group Velocity</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Transfer of Energy in Waves</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Transverse Pulses and Waves</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Quantum Physics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Probability, Waves, and </a:t>
            </a:r>
          </a:p>
          <a:p>
            <a:pPr marL="0" marR="0" lvl="0" indent="0" algn="l" defTabSz="914400" rtl="0" eaLnBrk="0" fontAlgn="base" latinLnBrk="0" hangingPunct="0">
              <a:lnSpc>
                <a:spcPct val="100000"/>
              </a:lnSpc>
              <a:spcBef>
                <a:spcPct val="0"/>
              </a:spcBef>
              <a:spcAft>
                <a:spcPct val="0"/>
              </a:spcAft>
              <a:buClrTx/>
              <a:buSzTx/>
              <a:buNone/>
              <a:tabLst/>
            </a:pPr>
            <a:r>
              <a:rPr kumimoji="0" lang="en-US"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Interference </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itchFamily="34" charset="0"/>
                <a:cs typeface="Arial" pitchFamily="34" charset="0"/>
              </a:rPr>
              <a:t>AAAS Project 2061 Science Assessment Website</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304800" y="1447800"/>
            <a:ext cx="4343400" cy="5410200"/>
          </a:xfrm>
        </p:spPr>
        <p:txBody>
          <a:bodyPr/>
          <a:lstStyle/>
          <a:p>
            <a:r>
              <a:rPr lang="en-US" sz="2200" dirty="0" smtClean="0">
                <a:latin typeface="Arial" pitchFamily="34" charset="0"/>
                <a:cs typeface="Arial" pitchFamily="34" charset="0"/>
              </a:rPr>
              <a:t> Here you will find free access to more than 600 items. The items:</a:t>
            </a:r>
          </a:p>
          <a:p>
            <a:pPr lvl="0"/>
            <a:r>
              <a:rPr lang="en-US" sz="2200" dirty="0" smtClean="0">
                <a:latin typeface="Arial" pitchFamily="34" charset="0"/>
                <a:cs typeface="Arial" pitchFamily="34" charset="0"/>
              </a:rPr>
              <a:t>Are appropriate for middle and early high school students.</a:t>
            </a:r>
          </a:p>
          <a:p>
            <a:pPr lvl="0"/>
            <a:r>
              <a:rPr lang="en-US" sz="2200" dirty="0" smtClean="0">
                <a:latin typeface="Arial" pitchFamily="34" charset="0"/>
                <a:cs typeface="Arial" pitchFamily="34" charset="0"/>
              </a:rPr>
              <a:t>Test student understanding in the earth, life, physical sciences, and the nature of science.</a:t>
            </a:r>
          </a:p>
          <a:p>
            <a:pPr lvl="0"/>
            <a:r>
              <a:rPr lang="en-US" sz="2200" dirty="0" smtClean="0">
                <a:latin typeface="Arial" pitchFamily="34" charset="0"/>
                <a:cs typeface="Arial" pitchFamily="34" charset="0"/>
              </a:rPr>
              <a:t>Test for common misconceptions as well as correct ideas.</a:t>
            </a:r>
          </a:p>
          <a:p>
            <a:pPr>
              <a:buNone/>
            </a:pPr>
            <a:r>
              <a:rPr lang="en-US" sz="2400" b="1" u="sng" dirty="0" smtClean="0">
                <a:latin typeface="Arial" pitchFamily="34" charset="0"/>
                <a:cs typeface="Arial" pitchFamily="34" charset="0"/>
                <a:hlinkClick r:id="rId2"/>
              </a:rPr>
              <a:t>http://assessment.aaas.org/</a:t>
            </a:r>
            <a:endParaRPr lang="en-US" sz="2400" b="1"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sz="2400" dirty="0" smtClean="0">
                <a:latin typeface="Arial" pitchFamily="34" charset="0"/>
                <a:cs typeface="Arial" pitchFamily="34" charset="0"/>
              </a:rPr>
              <a:t>This website also includes:</a:t>
            </a:r>
          </a:p>
          <a:p>
            <a:r>
              <a:rPr lang="en-US" sz="2400" dirty="0" smtClean="0">
                <a:latin typeface="Arial" pitchFamily="34" charset="0"/>
                <a:cs typeface="Arial" pitchFamily="34" charset="0"/>
              </a:rPr>
              <a:t>Data on how well U.S. students are doing </a:t>
            </a:r>
          </a:p>
          <a:p>
            <a:r>
              <a:rPr lang="en-US" sz="2400" dirty="0" smtClean="0">
                <a:latin typeface="Arial" pitchFamily="34" charset="0"/>
                <a:cs typeface="Arial" pitchFamily="34" charset="0"/>
              </a:rPr>
              <a:t>My Item Bank,” a feature that allows you to select, save, and print items </a:t>
            </a:r>
          </a:p>
          <a:p>
            <a:r>
              <a:rPr lang="en-US" sz="2400" dirty="0" smtClean="0">
                <a:latin typeface="Arial" pitchFamily="34" charset="0"/>
                <a:cs typeface="Arial" pitchFamily="34" charset="0"/>
              </a:rPr>
              <a:t>A feature that allows you to create and take tests online using items from the item collection </a:t>
            </a:r>
            <a:endParaRPr lang="en-US" sz="2400" dirty="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0"/>
            <a:ext cx="8229600" cy="1219200"/>
          </a:xfrm>
        </p:spPr>
        <p:txBody>
          <a:bodyPr/>
          <a:lstStyle/>
          <a:p>
            <a:pPr eaLnBrk="1" hangingPunct="1"/>
            <a:r>
              <a:rPr lang="en-US" sz="3600" b="1" i="1" dirty="0" smtClean="0">
                <a:latin typeface="Arial" charset="0"/>
                <a:cs typeface="Arial" charset="0"/>
              </a:rPr>
              <a:t>PS–21 Resources: </a:t>
            </a:r>
            <a:r>
              <a:rPr lang="en-US" sz="3600" b="1" dirty="0" smtClean="0">
                <a:solidFill>
                  <a:srgbClr val="FF3300"/>
                </a:solidFill>
                <a:latin typeface="Arial" charset="0"/>
                <a:cs typeface="Arial" charset="0"/>
              </a:rPr>
              <a:t>Physical Science Teaching Videos</a:t>
            </a:r>
          </a:p>
        </p:txBody>
      </p:sp>
      <p:sp>
        <p:nvSpPr>
          <p:cNvPr id="12291" name="Rectangle 3"/>
          <p:cNvSpPr>
            <a:spLocks noGrp="1" noChangeArrowheads="1"/>
          </p:cNvSpPr>
          <p:nvPr>
            <p:ph type="body" idx="1"/>
          </p:nvPr>
        </p:nvSpPr>
        <p:spPr>
          <a:xfrm>
            <a:off x="304800" y="1371600"/>
            <a:ext cx="8839200" cy="5486400"/>
          </a:xfrm>
        </p:spPr>
        <p:txBody>
          <a:bodyPr/>
          <a:lstStyle/>
          <a:p>
            <a:pPr eaLnBrk="1" hangingPunct="1">
              <a:buFont typeface="Wingdings" pitchFamily="2" charset="2"/>
              <a:buNone/>
              <a:defRPr/>
            </a:pPr>
            <a:r>
              <a:rPr lang="en-US" sz="2000" b="1" dirty="0" smtClean="0"/>
              <a:t>2. Annenberg Free videos online</a:t>
            </a:r>
            <a:endParaRPr lang="en-US" sz="2000" b="1" dirty="0" smtClean="0">
              <a:hlinkClick r:id="rId3"/>
            </a:endParaRPr>
          </a:p>
          <a:p>
            <a:pPr marL="0" indent="0" eaLnBrk="1" hangingPunct="1">
              <a:buFont typeface="Wingdings" pitchFamily="2" charset="2"/>
              <a:buNone/>
              <a:defRPr/>
            </a:pPr>
            <a:r>
              <a:rPr lang="en-US" sz="2000" b="1" dirty="0" smtClean="0">
                <a:hlinkClick r:id="rId3"/>
              </a:rPr>
              <a:t>http://www.learner.org/resources/browse.html</a:t>
            </a:r>
            <a:r>
              <a:rPr lang="en-US" sz="2000" b="1" dirty="0" smtClean="0"/>
              <a:t> </a:t>
            </a:r>
          </a:p>
          <a:p>
            <a:r>
              <a:rPr lang="en-US" sz="2000" b="1" dirty="0" smtClean="0">
                <a:hlinkClick r:id="rId4"/>
              </a:rPr>
              <a:t>The Missing Link: Essential Concepts for Middle School Math Teachers</a:t>
            </a:r>
            <a:endParaRPr lang="en-US" sz="2000" b="1" dirty="0" smtClean="0"/>
          </a:p>
          <a:p>
            <a:pPr>
              <a:buNone/>
            </a:pPr>
            <a:r>
              <a:rPr lang="en-US" sz="2000" dirty="0" smtClean="0"/>
              <a:t>This video workshop for middle school math teachers covers essential topics missed in most U.S. math curricula. </a:t>
            </a:r>
          </a:p>
          <a:p>
            <a:r>
              <a:rPr lang="en-US" sz="2000" b="1" dirty="0" smtClean="0">
                <a:hlinkClick r:id="rId5"/>
              </a:rPr>
              <a:t>Physics for the 21st Century</a:t>
            </a:r>
            <a:endParaRPr lang="en-US" sz="2000" b="1" dirty="0" smtClean="0"/>
          </a:p>
          <a:p>
            <a:pPr>
              <a:buNone/>
            </a:pPr>
            <a:r>
              <a:rPr lang="en-US" sz="2000" dirty="0" smtClean="0"/>
              <a:t>A multimedia course for high school physics teachers, undergraduate students, and science enthusiasts; 11 half-hour programs, online text, facilitator's guide, and Web site. </a:t>
            </a:r>
          </a:p>
          <a:p>
            <a:r>
              <a:rPr lang="en-US" sz="2000" b="1" dirty="0" smtClean="0">
                <a:hlinkClick r:id="rId6"/>
              </a:rPr>
              <a:t>The Science of Teaching Science</a:t>
            </a:r>
            <a:endParaRPr lang="en-US" sz="2000" b="1" dirty="0" smtClean="0"/>
          </a:p>
          <a:p>
            <a:pPr>
              <a:buNone/>
            </a:pPr>
            <a:r>
              <a:rPr lang="en-US" sz="2000" dirty="0" smtClean="0"/>
              <a:t>This video workshop for new and veteran K-8 science teachers inspires them to explore new methods of teaching science. </a:t>
            </a:r>
          </a:p>
          <a:p>
            <a:r>
              <a:rPr lang="en-US" sz="2000" b="1" dirty="0" smtClean="0">
                <a:hlinkClick r:id="rId7"/>
              </a:rPr>
              <a:t>Teaching High School Science</a:t>
            </a:r>
            <a:endParaRPr lang="en-US" sz="2000" b="1" dirty="0" smtClean="0"/>
          </a:p>
          <a:p>
            <a:r>
              <a:rPr lang="en-US" sz="2000" dirty="0" smtClean="0"/>
              <a:t>This video library for high school teachers shows the practice of effective inquiry teaching in the science classroom. </a:t>
            </a:r>
          </a:p>
          <a:p>
            <a:pPr>
              <a:buNone/>
            </a:pPr>
            <a:endParaRPr lang="en-US" sz="2000" dirty="0" smtClean="0"/>
          </a:p>
          <a:p>
            <a:endParaRPr lang="en-US" sz="2000" dirty="0" smtClean="0"/>
          </a:p>
          <a:p>
            <a:pPr eaLnBrk="1" hangingPunct="1">
              <a:buFont typeface="Wingdings" pitchFamily="2" charset="2"/>
              <a:buNone/>
              <a:defRPr/>
            </a:pPr>
            <a:endParaRPr lang="en-US" sz="1200" b="1" dirty="0" smtClean="0">
              <a:solidFill>
                <a:srgbClr val="FF3300"/>
              </a:solidFill>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b="1" i="1" dirty="0" smtClean="0"/>
              <a:t>PS–21 Resources: PS Resource Center URL</a:t>
            </a:r>
            <a:endParaRPr lang="en-US" dirty="0" smtClean="0"/>
          </a:p>
        </p:txBody>
      </p:sp>
      <p:sp>
        <p:nvSpPr>
          <p:cNvPr id="15363" name="Text Placeholder 2"/>
          <p:cNvSpPr>
            <a:spLocks noGrp="1"/>
          </p:cNvSpPr>
          <p:nvPr>
            <p:ph type="body" sz="half" idx="1"/>
          </p:nvPr>
        </p:nvSpPr>
        <p:spPr/>
        <p:txBody>
          <a:bodyPr/>
          <a:lstStyle/>
          <a:p>
            <a:pPr>
              <a:buFont typeface="Wingdings" pitchFamily="2" charset="2"/>
              <a:buNone/>
            </a:pPr>
            <a:r>
              <a:rPr lang="en-US" b="1" dirty="0" smtClean="0"/>
              <a:t>3. Physical Sciences Resource Center</a:t>
            </a:r>
          </a:p>
          <a:p>
            <a:pPr>
              <a:buFont typeface="Wingdings" pitchFamily="2" charset="2"/>
              <a:buNone/>
            </a:pPr>
            <a:endParaRPr lang="en-US" dirty="0" smtClean="0"/>
          </a:p>
          <a:p>
            <a:r>
              <a:rPr lang="en-US" b="1" u="sng" dirty="0" smtClean="0"/>
              <a:t>http://www.compadre.org/psrc/</a:t>
            </a:r>
            <a:r>
              <a:rPr lang="en-US" b="1" dirty="0" smtClean="0"/>
              <a:t> </a:t>
            </a:r>
          </a:p>
        </p:txBody>
      </p:sp>
      <p:sp>
        <p:nvSpPr>
          <p:cNvPr id="15364" name="Content Placeholder 3"/>
          <p:cNvSpPr>
            <a:spLocks noGrp="1"/>
          </p:cNvSpPr>
          <p:nvPr>
            <p:ph sz="half" idx="2"/>
          </p:nvPr>
        </p:nvSpPr>
        <p:spPr>
          <a:xfrm>
            <a:off x="4648200" y="1447800"/>
            <a:ext cx="4495800" cy="5410200"/>
          </a:xfrm>
        </p:spPr>
        <p:txBody>
          <a:bodyPr/>
          <a:lstStyle/>
          <a:p>
            <a:pPr>
              <a:buFont typeface="Wingdings" pitchFamily="2" charset="2"/>
              <a:buNone/>
            </a:pPr>
            <a:r>
              <a:rPr lang="en-US" dirty="0" smtClean="0"/>
              <a:t>Browse the PSRC by Subject:</a:t>
            </a:r>
          </a:p>
          <a:p>
            <a:r>
              <a:rPr lang="en-US" b="1" dirty="0" smtClean="0">
                <a:solidFill>
                  <a:srgbClr val="0001E2"/>
                </a:solidFill>
              </a:rPr>
              <a:t>- </a:t>
            </a:r>
            <a:r>
              <a:rPr lang="en-US" sz="2400" b="1" dirty="0" smtClean="0">
                <a:solidFill>
                  <a:srgbClr val="0001E2"/>
                </a:solidFill>
              </a:rPr>
              <a:t>Astronomy</a:t>
            </a:r>
          </a:p>
          <a:p>
            <a:r>
              <a:rPr lang="en-US" sz="2400" b="1" dirty="0" smtClean="0">
                <a:solidFill>
                  <a:srgbClr val="0001E2"/>
                </a:solidFill>
              </a:rPr>
              <a:t>- Education Practices</a:t>
            </a:r>
          </a:p>
          <a:p>
            <a:r>
              <a:rPr lang="en-US" sz="2400" b="1" dirty="0" smtClean="0">
                <a:solidFill>
                  <a:srgbClr val="0001E2"/>
                </a:solidFill>
              </a:rPr>
              <a:t>- Electricity &amp; Magnetism</a:t>
            </a:r>
          </a:p>
          <a:p>
            <a:r>
              <a:rPr lang="en-US" sz="2400" b="1" dirty="0" smtClean="0">
                <a:solidFill>
                  <a:srgbClr val="0001E2"/>
                </a:solidFill>
              </a:rPr>
              <a:t>- General Physics</a:t>
            </a:r>
          </a:p>
          <a:p>
            <a:r>
              <a:rPr lang="en-US" sz="2400" b="1" dirty="0" smtClean="0">
                <a:solidFill>
                  <a:srgbClr val="0001E2"/>
                </a:solidFill>
              </a:rPr>
              <a:t>- Modern Physics</a:t>
            </a:r>
          </a:p>
          <a:p>
            <a:r>
              <a:rPr lang="en-US" sz="2400" b="1" dirty="0" smtClean="0">
                <a:solidFill>
                  <a:srgbClr val="0001E2"/>
                </a:solidFill>
              </a:rPr>
              <a:t>- Optics</a:t>
            </a:r>
          </a:p>
          <a:p>
            <a:r>
              <a:rPr lang="en-US" sz="2400" b="1" dirty="0" smtClean="0">
                <a:solidFill>
                  <a:srgbClr val="0001E2"/>
                </a:solidFill>
              </a:rPr>
              <a:t>- Oscillations &amp; Waves</a:t>
            </a:r>
          </a:p>
          <a:p>
            <a:r>
              <a:rPr lang="en-US" sz="2400" b="1" dirty="0" smtClean="0">
                <a:solidFill>
                  <a:srgbClr val="0001E2"/>
                </a:solidFill>
              </a:rPr>
              <a:t>- Other Sciences</a:t>
            </a:r>
          </a:p>
          <a:p>
            <a:pPr>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4800" y="277813"/>
            <a:ext cx="8839200" cy="1093787"/>
          </a:xfrm>
        </p:spPr>
        <p:txBody>
          <a:bodyPr/>
          <a:lstStyle/>
          <a:p>
            <a:r>
              <a:rPr lang="en-US" b="1" i="1" dirty="0" smtClean="0"/>
              <a:t>PS–21 Resources: The Physics Classroom Topics URL</a:t>
            </a:r>
            <a:endParaRPr lang="en-US" i="1" dirty="0" smtClean="0"/>
          </a:p>
        </p:txBody>
      </p:sp>
      <p:sp>
        <p:nvSpPr>
          <p:cNvPr id="16387" name="Text Placeholder 2"/>
          <p:cNvSpPr>
            <a:spLocks noGrp="1"/>
          </p:cNvSpPr>
          <p:nvPr>
            <p:ph type="body" sz="half" idx="1"/>
          </p:nvPr>
        </p:nvSpPr>
        <p:spPr>
          <a:xfrm>
            <a:off x="457200" y="1600200"/>
            <a:ext cx="4038600" cy="5257800"/>
          </a:xfrm>
        </p:spPr>
        <p:txBody>
          <a:bodyPr/>
          <a:lstStyle/>
          <a:p>
            <a:pPr>
              <a:buNone/>
            </a:pPr>
            <a:r>
              <a:rPr lang="en-US" sz="2400" b="1" dirty="0" smtClean="0">
                <a:solidFill>
                  <a:schemeClr val="accent4"/>
                </a:solidFill>
              </a:rPr>
              <a:t>4. Physics Topics</a:t>
            </a:r>
            <a:endParaRPr lang="en-US" sz="2400" b="1" dirty="0" smtClean="0">
              <a:hlinkClick r:id="rId3"/>
            </a:endParaRPr>
          </a:p>
          <a:p>
            <a:pPr>
              <a:buFont typeface="Wingdings" pitchFamily="2" charset="2"/>
              <a:buNone/>
            </a:pPr>
            <a:r>
              <a:rPr lang="en-US" sz="2400" b="1" dirty="0" smtClean="0">
                <a:hlinkClick r:id="rId3"/>
              </a:rPr>
              <a:t>www.physicsclassroom.com/Class</a:t>
            </a:r>
            <a:r>
              <a:rPr lang="en-US" sz="2400" b="1" dirty="0" smtClean="0"/>
              <a:t> </a:t>
            </a:r>
          </a:p>
          <a:p>
            <a:r>
              <a:rPr lang="en-US" sz="2300" b="1" dirty="0" smtClean="0">
                <a:solidFill>
                  <a:schemeClr val="accent4"/>
                </a:solidFill>
              </a:rPr>
              <a:t>The Physics Classroom Tutorial</a:t>
            </a:r>
          </a:p>
          <a:p>
            <a:r>
              <a:rPr lang="en-US" sz="2300" b="1" dirty="0" smtClean="0">
                <a:solidFill>
                  <a:schemeClr val="accent4"/>
                </a:solidFill>
              </a:rPr>
              <a:t>Multimedia Physics Studios</a:t>
            </a:r>
          </a:p>
          <a:p>
            <a:r>
              <a:rPr lang="en-US" sz="2300" b="1" dirty="0" smtClean="0">
                <a:solidFill>
                  <a:schemeClr val="accent4"/>
                </a:solidFill>
              </a:rPr>
              <a:t>Shockwave Physics Studios</a:t>
            </a:r>
          </a:p>
          <a:p>
            <a:r>
              <a:rPr lang="en-US" sz="2300" b="1" dirty="0" smtClean="0">
                <a:solidFill>
                  <a:schemeClr val="accent4"/>
                </a:solidFill>
              </a:rPr>
              <a:t>Minds on Physics Internet Modules</a:t>
            </a:r>
          </a:p>
          <a:p>
            <a:r>
              <a:rPr lang="en-US" sz="2300" b="1" dirty="0" smtClean="0">
                <a:solidFill>
                  <a:schemeClr val="accent4"/>
                </a:solidFill>
              </a:rPr>
              <a:t>Curriculum Corner</a:t>
            </a:r>
          </a:p>
          <a:p>
            <a:r>
              <a:rPr lang="en-US" sz="2300" b="1" dirty="0" smtClean="0">
                <a:solidFill>
                  <a:schemeClr val="accent4"/>
                </a:solidFill>
              </a:rPr>
              <a:t>The Laboratory</a:t>
            </a:r>
            <a:endParaRPr lang="en-US" sz="2300" dirty="0" smtClean="0">
              <a:solidFill>
                <a:schemeClr val="accent4"/>
              </a:solidFill>
            </a:endParaRPr>
          </a:p>
        </p:txBody>
      </p:sp>
      <p:sp>
        <p:nvSpPr>
          <p:cNvPr id="16388" name="Content Placeholder 3"/>
          <p:cNvSpPr>
            <a:spLocks noGrp="1"/>
          </p:cNvSpPr>
          <p:nvPr>
            <p:ph sz="half" idx="2"/>
          </p:nvPr>
        </p:nvSpPr>
        <p:spPr>
          <a:xfrm>
            <a:off x="4724400" y="1447800"/>
            <a:ext cx="4038600" cy="5140325"/>
          </a:xfrm>
        </p:spPr>
        <p:txBody>
          <a:bodyPr/>
          <a:lstStyle/>
          <a:p>
            <a:r>
              <a:rPr lang="en-US" sz="2300" dirty="0" smtClean="0">
                <a:solidFill>
                  <a:schemeClr val="accent4"/>
                </a:solidFill>
              </a:rPr>
              <a:t>Physics Tutorials </a:t>
            </a:r>
          </a:p>
          <a:p>
            <a:pPr lvl="1"/>
            <a:r>
              <a:rPr lang="en-US" sz="2300" dirty="0" smtClean="0">
                <a:solidFill>
                  <a:schemeClr val="accent4"/>
                </a:solidFill>
              </a:rPr>
              <a:t>1-D Kinematics</a:t>
            </a:r>
          </a:p>
          <a:p>
            <a:pPr lvl="1"/>
            <a:r>
              <a:rPr lang="en-US" sz="2300" dirty="0" smtClean="0">
                <a:solidFill>
                  <a:schemeClr val="accent4"/>
                </a:solidFill>
              </a:rPr>
              <a:t>Newton's Laws</a:t>
            </a:r>
          </a:p>
          <a:p>
            <a:pPr lvl="1"/>
            <a:r>
              <a:rPr lang="en-US" sz="2300" dirty="0" smtClean="0">
                <a:solidFill>
                  <a:schemeClr val="accent4"/>
                </a:solidFill>
              </a:rPr>
              <a:t>Vectors - Motion and Forces in Two Dimensions</a:t>
            </a:r>
          </a:p>
          <a:p>
            <a:pPr lvl="1"/>
            <a:r>
              <a:rPr lang="en-US" sz="2300" dirty="0" smtClean="0">
                <a:solidFill>
                  <a:schemeClr val="accent4"/>
                </a:solidFill>
              </a:rPr>
              <a:t>Momentum and Its Conservation</a:t>
            </a:r>
          </a:p>
          <a:p>
            <a:pPr lvl="1"/>
            <a:r>
              <a:rPr lang="en-US" sz="2300" dirty="0" smtClean="0">
                <a:solidFill>
                  <a:schemeClr val="accent4"/>
                </a:solidFill>
              </a:rPr>
              <a:t>Work, Energy, and Power</a:t>
            </a:r>
          </a:p>
          <a:p>
            <a:pPr lvl="1"/>
            <a:r>
              <a:rPr lang="en-US" sz="2300" dirty="0" smtClean="0">
                <a:solidFill>
                  <a:schemeClr val="accent4"/>
                </a:solidFill>
              </a:rPr>
              <a:t>Circular Motion and Satellite Motion</a:t>
            </a:r>
          </a:p>
          <a:p>
            <a:pPr>
              <a:buNone/>
            </a:pPr>
            <a:endParaRPr lang="en-US" sz="14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8600" y="277813"/>
            <a:ext cx="8915400" cy="1139825"/>
          </a:xfrm>
        </p:spPr>
        <p:txBody>
          <a:bodyPr/>
          <a:lstStyle/>
          <a:p>
            <a:pPr algn="ctr"/>
            <a:r>
              <a:rPr lang="en-US" sz="4000" b="1" i="1" dirty="0" smtClean="0">
                <a:latin typeface="Arial" pitchFamily="34" charset="0"/>
                <a:cs typeface="Arial" pitchFamily="34" charset="0"/>
              </a:rPr>
              <a:t>PS–21 Resources: Physics Forums URL</a:t>
            </a:r>
          </a:p>
        </p:txBody>
      </p:sp>
      <p:sp>
        <p:nvSpPr>
          <p:cNvPr id="18435" name="Text Placeholder 2"/>
          <p:cNvSpPr>
            <a:spLocks noGrp="1"/>
          </p:cNvSpPr>
          <p:nvPr>
            <p:ph type="body" sz="half" idx="1"/>
          </p:nvPr>
        </p:nvSpPr>
        <p:spPr/>
        <p:txBody>
          <a:bodyPr/>
          <a:lstStyle/>
          <a:p>
            <a:pPr>
              <a:buFont typeface="Wingdings" pitchFamily="2" charset="2"/>
              <a:buNone/>
            </a:pPr>
            <a:r>
              <a:rPr lang="en-US" b="1" dirty="0" smtClean="0"/>
              <a:t>5. Physics Forums: help in teaching science</a:t>
            </a:r>
          </a:p>
          <a:p>
            <a:r>
              <a:rPr lang="en-US" b="1" u="sng" dirty="0" smtClean="0">
                <a:hlinkClick r:id="rId3"/>
              </a:rPr>
              <a:t>http://physicsforums.com/</a:t>
            </a:r>
            <a:r>
              <a:rPr lang="en-US" b="1" dirty="0" smtClean="0"/>
              <a:t> </a:t>
            </a:r>
          </a:p>
          <a:p>
            <a:endParaRPr lang="en-US" dirty="0" smtClean="0"/>
          </a:p>
        </p:txBody>
      </p:sp>
      <p:sp>
        <p:nvSpPr>
          <p:cNvPr id="18436" name="Content Placeholder 3"/>
          <p:cNvSpPr>
            <a:spLocks noGrp="1"/>
          </p:cNvSpPr>
          <p:nvPr>
            <p:ph sz="half" idx="2"/>
          </p:nvPr>
        </p:nvSpPr>
        <p:spPr>
          <a:xfrm>
            <a:off x="4648200" y="1600200"/>
            <a:ext cx="4038600" cy="5029200"/>
          </a:xfrm>
        </p:spPr>
        <p:txBody>
          <a:bodyPr/>
          <a:lstStyle/>
          <a:p>
            <a:r>
              <a:rPr lang="en-US" b="1" dirty="0" smtClean="0"/>
              <a:t>Science Education</a:t>
            </a:r>
          </a:p>
          <a:p>
            <a:r>
              <a:rPr lang="en-US" b="1" dirty="0" smtClean="0"/>
              <a:t>Physics</a:t>
            </a:r>
          </a:p>
          <a:p>
            <a:r>
              <a:rPr lang="en-US" dirty="0" smtClean="0"/>
              <a:t>  </a:t>
            </a:r>
            <a:r>
              <a:rPr lang="en-US" b="1" dirty="0" smtClean="0"/>
              <a:t>Astronomy &amp; Cosmology</a:t>
            </a:r>
          </a:p>
          <a:p>
            <a:r>
              <a:rPr lang="en-US" dirty="0" smtClean="0"/>
              <a:t> </a:t>
            </a:r>
            <a:r>
              <a:rPr lang="en-US" b="1" dirty="0" smtClean="0"/>
              <a:t>Mathematics</a:t>
            </a:r>
          </a:p>
          <a:p>
            <a:r>
              <a:rPr lang="en-US" dirty="0" smtClean="0"/>
              <a:t>  </a:t>
            </a:r>
            <a:r>
              <a:rPr lang="en-US" b="1" dirty="0" smtClean="0"/>
              <a:t>Engineering</a:t>
            </a:r>
          </a:p>
          <a:p>
            <a:r>
              <a:rPr lang="en-US" b="1" dirty="0" smtClean="0"/>
              <a:t>Chemistry</a:t>
            </a:r>
            <a:endParaRPr lang="en-US" dirty="0" smtClean="0"/>
          </a:p>
          <a:p>
            <a:r>
              <a:rPr lang="en-US" b="1" dirty="0" smtClean="0"/>
              <a:t>Biology</a:t>
            </a:r>
          </a:p>
          <a:p>
            <a:r>
              <a:rPr lang="en-US" b="1" dirty="0" smtClean="0"/>
              <a:t>Other Sciences</a:t>
            </a:r>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81000"/>
            <a:ext cx="8229600" cy="1066800"/>
          </a:xfrm>
        </p:spPr>
        <p:txBody>
          <a:bodyPr/>
          <a:lstStyle/>
          <a:p>
            <a:r>
              <a:rPr lang="en-US" sz="3600" b="1" i="1" dirty="0" smtClean="0"/>
              <a:t>PS–21 Resources: </a:t>
            </a:r>
            <a:br>
              <a:rPr lang="en-US" sz="3600" b="1" i="1" dirty="0" smtClean="0"/>
            </a:br>
            <a:r>
              <a:rPr lang="en-US" sz="3600" b="1" dirty="0" smtClean="0"/>
              <a:t>6. Physics-Related Websites</a:t>
            </a:r>
            <a:endParaRPr lang="en-US" sz="3600" dirty="0" smtClean="0"/>
          </a:p>
        </p:txBody>
      </p:sp>
      <p:sp>
        <p:nvSpPr>
          <p:cNvPr id="19459" name="Content Placeholder 2"/>
          <p:cNvSpPr>
            <a:spLocks noGrp="1"/>
          </p:cNvSpPr>
          <p:nvPr>
            <p:ph idx="1"/>
          </p:nvPr>
        </p:nvSpPr>
        <p:spPr>
          <a:xfrm>
            <a:off x="304800" y="1219200"/>
            <a:ext cx="8686800" cy="5638800"/>
          </a:xfrm>
        </p:spPr>
        <p:txBody>
          <a:bodyPr/>
          <a:lstStyle/>
          <a:p>
            <a:pPr>
              <a:buFont typeface="Wingdings" pitchFamily="2" charset="2"/>
              <a:buNone/>
            </a:pPr>
            <a:endParaRPr lang="en-US" sz="1800" dirty="0" smtClean="0"/>
          </a:p>
          <a:p>
            <a:r>
              <a:rPr lang="en-US" sz="1800" dirty="0" smtClean="0"/>
              <a:t>American Association of Physics Teachers	</a:t>
            </a:r>
            <a:r>
              <a:rPr lang="en-US" sz="1800" u="sng" dirty="0" smtClean="0">
                <a:hlinkClick r:id="rId3"/>
              </a:rPr>
              <a:t>http://www.aapt.org</a:t>
            </a:r>
            <a:r>
              <a:rPr lang="en-US" sz="1800" dirty="0" smtClean="0"/>
              <a:t>. </a:t>
            </a:r>
          </a:p>
          <a:p>
            <a:r>
              <a:rPr lang="en-US" sz="1800" dirty="0" smtClean="0"/>
              <a:t>Alabama Section of AAPT	</a:t>
            </a:r>
            <a:r>
              <a:rPr lang="en-US" sz="1800" u="sng" dirty="0" smtClean="0">
                <a:hlinkClick r:id="rId4"/>
              </a:rPr>
              <a:t>http://bama.ua.edu/~alaapt/</a:t>
            </a:r>
            <a:endParaRPr lang="en-US" sz="1800" dirty="0" smtClean="0"/>
          </a:p>
          <a:p>
            <a:r>
              <a:rPr lang="en-US" sz="1800" dirty="0" smtClean="0"/>
              <a:t>More links from AL/AAPT	</a:t>
            </a:r>
            <a:r>
              <a:rPr lang="en-US" sz="1800" u="sng" dirty="0" smtClean="0">
                <a:hlinkClick r:id="rId5"/>
              </a:rPr>
              <a:t>http://bama.ua.edu/~alaapt/links.htm</a:t>
            </a:r>
            <a:endParaRPr lang="en-US" sz="1800" dirty="0" smtClean="0"/>
          </a:p>
          <a:p>
            <a:r>
              <a:rPr lang="en-US" sz="1800" dirty="0" smtClean="0"/>
              <a:t>Colorado	</a:t>
            </a:r>
            <a:r>
              <a:rPr lang="en-US" sz="1800" u="sng" dirty="0" smtClean="0">
                <a:hlinkClick r:id="rId6"/>
              </a:rPr>
              <a:t>http://phet.colorado.edu/index.php</a:t>
            </a:r>
            <a:endParaRPr lang="en-US" sz="1800" dirty="0" smtClean="0"/>
          </a:p>
          <a:p>
            <a:r>
              <a:rPr lang="en-US" sz="1800" dirty="0" err="1" smtClean="0"/>
              <a:t>Campadre</a:t>
            </a:r>
            <a:r>
              <a:rPr lang="en-US" sz="1800" dirty="0" smtClean="0"/>
              <a:t>	</a:t>
            </a:r>
            <a:r>
              <a:rPr lang="en-US" sz="1800" u="sng" dirty="0" smtClean="0">
                <a:hlinkClick r:id="rId7"/>
              </a:rPr>
              <a:t>http://www.compadre.org/</a:t>
            </a:r>
            <a:endParaRPr lang="en-US" sz="1800" dirty="0" smtClean="0"/>
          </a:p>
          <a:p>
            <a:r>
              <a:rPr lang="en-US" sz="1800" dirty="0" smtClean="0"/>
              <a:t>MERLOT	</a:t>
            </a:r>
            <a:r>
              <a:rPr lang="en-US" sz="1800" u="sng" dirty="0" smtClean="0">
                <a:hlinkClick r:id="rId8"/>
              </a:rPr>
              <a:t>http://www.merlot.org/merlot/index.htm</a:t>
            </a:r>
            <a:endParaRPr lang="en-US" sz="1800" dirty="0" smtClean="0"/>
          </a:p>
          <a:p>
            <a:r>
              <a:rPr lang="en-US" sz="1800" dirty="0" smtClean="0"/>
              <a:t>American Physical Society educators’ page	</a:t>
            </a:r>
            <a:r>
              <a:rPr lang="en-US" sz="1800" u="sng" dirty="0" smtClean="0">
                <a:hlinkClick r:id="rId9"/>
              </a:rPr>
              <a:t>http://www.aps.org/studentsandeducators/index.cfm</a:t>
            </a:r>
            <a:endParaRPr lang="en-US" sz="1800" dirty="0" smtClean="0"/>
          </a:p>
          <a:p>
            <a:r>
              <a:rPr lang="en-US" sz="1800" dirty="0" smtClean="0"/>
              <a:t>Physics Central		</a:t>
            </a:r>
            <a:r>
              <a:rPr lang="en-US" sz="1800" u="sng" dirty="0" smtClean="0">
                <a:hlinkClick r:id="rId10"/>
              </a:rPr>
              <a:t>http://www.physicscentral.org/</a:t>
            </a:r>
            <a:endParaRPr lang="en-US" sz="1800" dirty="0" smtClean="0"/>
          </a:p>
          <a:p>
            <a:r>
              <a:rPr lang="en-US" sz="1800" dirty="0" smtClean="0"/>
              <a:t>Particle physics 		</a:t>
            </a:r>
            <a:r>
              <a:rPr lang="en-US" sz="1800" u="sng" dirty="0" smtClean="0">
                <a:hlinkClick r:id="rId11"/>
              </a:rPr>
              <a:t>http://particleadventure.org/</a:t>
            </a:r>
            <a:endParaRPr lang="en-US" sz="1800" dirty="0" smtClean="0"/>
          </a:p>
          <a:p>
            <a:r>
              <a:rPr lang="en-US" sz="1800" dirty="0" smtClean="0"/>
              <a:t>Physics Teacher Education Coalition		</a:t>
            </a:r>
            <a:r>
              <a:rPr lang="en-US" sz="1800" u="sng" dirty="0" smtClean="0">
                <a:hlinkClick r:id="rId12"/>
              </a:rPr>
              <a:t>http://www.phystec.org/</a:t>
            </a:r>
            <a:endParaRPr lang="en-US" sz="1800" dirty="0" smtClean="0"/>
          </a:p>
          <a:p>
            <a:r>
              <a:rPr lang="en-US" sz="1800" dirty="0" smtClean="0"/>
              <a:t>Live photo project	</a:t>
            </a:r>
            <a:r>
              <a:rPr lang="en-US" sz="1800" u="sng" dirty="0" smtClean="0">
                <a:hlinkClick r:id="rId13"/>
              </a:rPr>
              <a:t>http://livephoto.rit.edu/</a:t>
            </a:r>
            <a:endParaRPr lang="en-US" sz="1800" dirty="0" smtClean="0"/>
          </a:p>
          <a:p>
            <a:r>
              <a:rPr lang="en-US" sz="1800" dirty="0" smtClean="0"/>
              <a:t>A good site for physics applets is: </a:t>
            </a:r>
            <a:r>
              <a:rPr lang="en-US" sz="1800" u="sng" dirty="0" smtClean="0">
                <a:hlinkClick r:id="rId14"/>
              </a:rPr>
              <a:t>http://www.falstad.com/mathphysics.html</a:t>
            </a:r>
            <a:endParaRPr lang="en-US" sz="2000" dirty="0" smtClean="0"/>
          </a:p>
          <a:p>
            <a:endParaRPr 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4"/>
          <p:cNvSpPr>
            <a:spLocks noGrp="1"/>
          </p:cNvSpPr>
          <p:nvPr>
            <p:ph type="title"/>
          </p:nvPr>
        </p:nvSpPr>
        <p:spPr/>
        <p:txBody>
          <a:bodyPr/>
          <a:lstStyle/>
          <a:p>
            <a:r>
              <a:rPr lang="en-US" b="1" i="1" dirty="0" smtClean="0"/>
              <a:t>PS–21 Resources: Interactive Science Simulations</a:t>
            </a:r>
            <a:endParaRPr lang="en-US" i="1" dirty="0" smtClean="0"/>
          </a:p>
        </p:txBody>
      </p:sp>
      <p:sp>
        <p:nvSpPr>
          <p:cNvPr id="20483" name="Content Placeholder 5"/>
          <p:cNvSpPr>
            <a:spLocks noGrp="1"/>
          </p:cNvSpPr>
          <p:nvPr>
            <p:ph idx="1"/>
          </p:nvPr>
        </p:nvSpPr>
        <p:spPr>
          <a:xfrm>
            <a:off x="533400" y="1600200"/>
            <a:ext cx="8229600" cy="4530725"/>
          </a:xfrm>
        </p:spPr>
        <p:txBody>
          <a:bodyPr/>
          <a:lstStyle/>
          <a:p>
            <a:pPr>
              <a:buFont typeface="Wingdings" pitchFamily="2" charset="2"/>
              <a:buNone/>
            </a:pPr>
            <a:r>
              <a:rPr lang="en-US" b="1" dirty="0" smtClean="0"/>
              <a:t>7. Interactive, research based simulations of physical phenomena from the </a:t>
            </a:r>
            <a:r>
              <a:rPr lang="en-US" b="1" dirty="0" err="1" smtClean="0"/>
              <a:t>PhET</a:t>
            </a:r>
            <a:r>
              <a:rPr lang="en-US" b="1" dirty="0" smtClean="0"/>
              <a:t> project at the University of Colorado.</a:t>
            </a:r>
            <a:endParaRPr lang="en-US" dirty="0" smtClean="0"/>
          </a:p>
          <a:p>
            <a:pPr>
              <a:buFont typeface="Wingdings" pitchFamily="2" charset="2"/>
              <a:buNone/>
            </a:pPr>
            <a:endParaRPr lang="en-US" b="1" dirty="0" smtClean="0">
              <a:hlinkClick r:id="rId3"/>
            </a:endParaRPr>
          </a:p>
          <a:p>
            <a:pPr algn="ctr">
              <a:buFont typeface="Wingdings" pitchFamily="2" charset="2"/>
              <a:buNone/>
            </a:pPr>
            <a:r>
              <a:rPr lang="en-US" b="1" dirty="0" smtClean="0">
                <a:hlinkClick r:id="rId3"/>
              </a:rPr>
              <a:t>http://phet.colorado.edu/index.php</a:t>
            </a:r>
            <a:r>
              <a:rPr lang="en-US" b="1" dirty="0" smtClean="0"/>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4800" y="277813"/>
            <a:ext cx="8610600" cy="1169987"/>
          </a:xfrm>
        </p:spPr>
        <p:txBody>
          <a:bodyPr/>
          <a:lstStyle/>
          <a:p>
            <a:r>
              <a:rPr lang="en-US" sz="4000" b="1" i="1" dirty="0" smtClean="0"/>
              <a:t>PS–21 Resources: </a:t>
            </a:r>
            <a:br>
              <a:rPr lang="en-US" sz="4000" b="1" i="1" dirty="0" smtClean="0"/>
            </a:br>
            <a:r>
              <a:rPr lang="en-US" sz="4000" b="1" dirty="0" smtClean="0"/>
              <a:t>8. The Physical Science Classroom</a:t>
            </a:r>
          </a:p>
        </p:txBody>
      </p:sp>
      <p:sp>
        <p:nvSpPr>
          <p:cNvPr id="3" name="Text Placeholder 2"/>
          <p:cNvSpPr>
            <a:spLocks noGrp="1"/>
          </p:cNvSpPr>
          <p:nvPr>
            <p:ph type="body" sz="half" idx="1"/>
          </p:nvPr>
        </p:nvSpPr>
        <p:spPr>
          <a:xfrm>
            <a:off x="457200" y="1600200"/>
            <a:ext cx="4038600" cy="5257800"/>
          </a:xfrm>
        </p:spPr>
        <p:txBody>
          <a:bodyPr/>
          <a:lstStyle/>
          <a:p>
            <a:pPr>
              <a:defRPr/>
            </a:pPr>
            <a:r>
              <a:rPr lang="en-US" sz="2300" b="1" dirty="0" smtClean="0"/>
              <a:t>Physical Science Activities </a:t>
            </a:r>
            <a:r>
              <a:rPr lang="en-US" sz="2300" dirty="0" smtClean="0"/>
              <a:t>Teacher's Guides by Program Title </a:t>
            </a:r>
            <a:endParaRPr lang="en-US" sz="2300" b="1" dirty="0" smtClean="0">
              <a:hlinkClick r:id="rId3"/>
            </a:endParaRPr>
          </a:p>
          <a:p>
            <a:pPr marL="0" indent="0">
              <a:buNone/>
              <a:defRPr/>
            </a:pPr>
            <a:r>
              <a:rPr lang="en-US" sz="2300" b="1" dirty="0" smtClean="0">
                <a:hlinkClick r:id="rId4"/>
              </a:rPr>
              <a:t>http://www.pbs.org/wgbh/nova/teachers/resources/title.html</a:t>
            </a:r>
            <a:endParaRPr lang="en-US" sz="2300" b="1" dirty="0" smtClean="0"/>
          </a:p>
          <a:p>
            <a:pPr marL="0" indent="0">
              <a:buNone/>
              <a:defRPr/>
            </a:pPr>
            <a:endParaRPr lang="en-US" sz="2300" b="1" dirty="0" smtClean="0"/>
          </a:p>
          <a:p>
            <a:pPr marL="0" indent="0">
              <a:defRPr/>
            </a:pPr>
            <a:r>
              <a:rPr lang="en-US" sz="2300" b="1" dirty="0" smtClean="0"/>
              <a:t> Chemistry Activities – Videos </a:t>
            </a:r>
            <a:r>
              <a:rPr lang="en-US" sz="2300" b="1" dirty="0" smtClean="0">
                <a:hlinkClick r:id="rId5"/>
              </a:rPr>
              <a:t>http://www.pbs.org/wgbh/nova/teachers/resources/subj_02_03.html</a:t>
            </a:r>
            <a:r>
              <a:rPr lang="en-US" sz="2300" b="1" dirty="0" smtClean="0"/>
              <a:t> </a:t>
            </a:r>
          </a:p>
        </p:txBody>
      </p:sp>
      <p:sp>
        <p:nvSpPr>
          <p:cNvPr id="17412" name="Content Placeholder 3"/>
          <p:cNvSpPr>
            <a:spLocks noGrp="1"/>
          </p:cNvSpPr>
          <p:nvPr>
            <p:ph sz="half" idx="2"/>
          </p:nvPr>
        </p:nvSpPr>
        <p:spPr/>
        <p:txBody>
          <a:bodyPr/>
          <a:lstStyle/>
          <a:p>
            <a:r>
              <a:rPr lang="en-US" sz="2300" b="1" dirty="0" smtClean="0"/>
              <a:t>PBS-NOVA for Teachers</a:t>
            </a:r>
          </a:p>
          <a:p>
            <a:pPr>
              <a:buFont typeface="Wingdings" pitchFamily="2" charset="2"/>
              <a:buNone/>
            </a:pPr>
            <a:r>
              <a:rPr lang="en-US" sz="2300" b="1" dirty="0" smtClean="0">
                <a:hlinkClick r:id="rId6"/>
              </a:rPr>
              <a:t>http://www.pbs.org/wgbh/nova/teachers/</a:t>
            </a:r>
            <a:r>
              <a:rPr lang="en-US" sz="2300" b="1"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685800" y="457200"/>
            <a:ext cx="7772400" cy="838200"/>
          </a:xfrm>
        </p:spPr>
        <p:txBody>
          <a:bodyPr lIns="90487" tIns="44450" rIns="90487" bIns="44450" anchor="ctr"/>
          <a:lstStyle/>
          <a:p>
            <a:pPr eaLnBrk="1" hangingPunct="1"/>
            <a:r>
              <a:rPr lang="en-US" sz="3600" b="1" smtClean="0">
                <a:solidFill>
                  <a:srgbClr val="FF3300"/>
                </a:solidFill>
              </a:rPr>
              <a:t>PS-21 </a:t>
            </a:r>
            <a:r>
              <a:rPr lang="en-US" sz="3600" b="1" smtClean="0">
                <a:solidFill>
                  <a:schemeClr val="tx1"/>
                </a:solidFill>
              </a:rPr>
              <a:t>Year long objectives</a:t>
            </a:r>
            <a:endParaRPr lang="en-US" b="1" smtClean="0">
              <a:solidFill>
                <a:schemeClr val="tx1"/>
              </a:solidFill>
            </a:endParaRPr>
          </a:p>
        </p:txBody>
      </p:sp>
      <p:sp>
        <p:nvSpPr>
          <p:cNvPr id="5123" name="Rectangle 3"/>
          <p:cNvSpPr>
            <a:spLocks noGrp="1" noChangeArrowheads="1"/>
          </p:cNvSpPr>
          <p:nvPr>
            <p:ph type="body" idx="4294967295"/>
          </p:nvPr>
        </p:nvSpPr>
        <p:spPr>
          <a:xfrm>
            <a:off x="228600" y="1447800"/>
            <a:ext cx="8915400" cy="5410200"/>
          </a:xfrm>
        </p:spPr>
        <p:txBody>
          <a:bodyPr lIns="90487" tIns="44450" rIns="90487" bIns="44450"/>
          <a:lstStyle/>
          <a:p>
            <a:pPr marL="914400" eaLnBrk="1" hangingPunct="1">
              <a:lnSpc>
                <a:spcPct val="80000"/>
              </a:lnSpc>
              <a:spcBef>
                <a:spcPts val="1200"/>
              </a:spcBef>
              <a:defRPr/>
            </a:pPr>
            <a:r>
              <a:rPr lang="en-US" sz="2600" b="1" dirty="0" smtClean="0">
                <a:latin typeface="+mj-lt"/>
                <a:ea typeface="Arial Unicode MS" pitchFamily="34" charset="-128"/>
                <a:cs typeface="Arial Unicode MS" pitchFamily="34" charset="-128"/>
              </a:rPr>
              <a:t>Acquire and demonstrate greater and deeper 21st century content knowledge on key physics concept themes in the physical sciences found in the national and state standards, </a:t>
            </a:r>
          </a:p>
          <a:p>
            <a:pPr marL="914400" eaLnBrk="1" hangingPunct="1">
              <a:lnSpc>
                <a:spcPct val="80000"/>
              </a:lnSpc>
              <a:spcBef>
                <a:spcPts val="1200"/>
              </a:spcBef>
              <a:defRPr/>
            </a:pPr>
            <a:r>
              <a:rPr lang="en-US" sz="2600" b="1" dirty="0" smtClean="0">
                <a:latin typeface="+mj-lt"/>
                <a:ea typeface="Arial Unicode MS" pitchFamily="34" charset="-128"/>
                <a:cs typeface="Arial Unicode MS" pitchFamily="34" charset="-128"/>
              </a:rPr>
              <a:t>Acquire and implement in science classrooms effective teaching techniques aimed at facilitating students’ meaningful understanding of physical science content [Science pedagogical content knowledge (PCK)]</a:t>
            </a:r>
          </a:p>
          <a:p>
            <a:pPr marL="914400" eaLnBrk="1" hangingPunct="1">
              <a:lnSpc>
                <a:spcPct val="80000"/>
              </a:lnSpc>
              <a:spcBef>
                <a:spcPts val="1200"/>
              </a:spcBef>
              <a:defRPr/>
            </a:pPr>
            <a:r>
              <a:rPr lang="en-US" sz="2600" b="1" dirty="0" smtClean="0">
                <a:latin typeface="+mj-lt"/>
                <a:ea typeface="Arial Unicode MS" pitchFamily="34" charset="-128"/>
                <a:cs typeface="Arial Unicode MS" pitchFamily="34" charset="-128"/>
              </a:rPr>
              <a:t>Use student inquiry labs and interactive approaches to model conceptual themes in the physical sciences</a:t>
            </a:r>
          </a:p>
          <a:p>
            <a:pPr marL="914400" eaLnBrk="1" hangingPunct="1">
              <a:lnSpc>
                <a:spcPct val="80000"/>
              </a:lnSpc>
              <a:spcBef>
                <a:spcPts val="1200"/>
              </a:spcBef>
              <a:defRPr/>
            </a:pPr>
            <a:r>
              <a:rPr lang="en-US" sz="2600" b="1" dirty="0" smtClean="0">
                <a:latin typeface="+mj-lt"/>
                <a:ea typeface="Arial Unicode MS" pitchFamily="34" charset="-128"/>
                <a:cs typeface="Arial Unicode MS" pitchFamily="34" charset="-128"/>
              </a:rPr>
              <a:t>Engage in professional development with both science content and pedagogy during the school year through varied venues as a means of maintaining and enhancing practice as highly qualified science teachers.</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4800" y="228600"/>
            <a:ext cx="8839200" cy="685800"/>
          </a:xfrm>
        </p:spPr>
        <p:txBody>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Bibliography</a:t>
            </a:r>
            <a:endParaRPr lang="en-US" sz="3600" dirty="0" smtClean="0">
              <a:latin typeface="Times New Roman" pitchFamily="18" charset="0"/>
              <a:cs typeface="Times New Roman" pitchFamily="18" charset="0"/>
            </a:endParaRPr>
          </a:p>
        </p:txBody>
      </p:sp>
      <p:sp>
        <p:nvSpPr>
          <p:cNvPr id="21507" name="Content Placeholder 2"/>
          <p:cNvSpPr>
            <a:spLocks noGrp="1"/>
          </p:cNvSpPr>
          <p:nvPr>
            <p:ph idx="1"/>
          </p:nvPr>
        </p:nvSpPr>
        <p:spPr>
          <a:xfrm>
            <a:off x="304800" y="1295400"/>
            <a:ext cx="8839200" cy="5562600"/>
          </a:xfrm>
        </p:spPr>
        <p:txBody>
          <a:bodyPr/>
          <a:lstStyle/>
          <a:p>
            <a:r>
              <a:rPr lang="en-US" sz="2000" dirty="0" smtClean="0"/>
              <a:t>Alabama State Department of Education. (2001). </a:t>
            </a:r>
            <a:r>
              <a:rPr lang="en-US" sz="2000" i="1" dirty="0" smtClean="0"/>
              <a:t>Alabama Course of Study: Science</a:t>
            </a:r>
            <a:r>
              <a:rPr lang="en-US" sz="2000" dirty="0" smtClean="0"/>
              <a:t>. Montgomery, AL: Alabama State Department of Education.</a:t>
            </a:r>
          </a:p>
          <a:p>
            <a:r>
              <a:rPr lang="en-US" sz="2000" dirty="0" smtClean="0"/>
              <a:t>American Association for the Advancement of Science. (1993). </a:t>
            </a:r>
            <a:r>
              <a:rPr lang="en-US" sz="2000" i="1" dirty="0" smtClean="0"/>
              <a:t>Benchmarks for scientific literacy</a:t>
            </a:r>
            <a:r>
              <a:rPr lang="en-US" sz="2000" dirty="0" smtClean="0"/>
              <a:t>.  New York: Oxford University Press. Accessed free online at </a:t>
            </a:r>
            <a:r>
              <a:rPr lang="en-US" sz="2000" u="sng" dirty="0" smtClean="0"/>
              <a:t>http://project2061.aaas.org/tools/benchol/bolframe.html</a:t>
            </a:r>
            <a:endParaRPr lang="en-US" sz="2000" dirty="0" smtClean="0"/>
          </a:p>
          <a:p>
            <a:pPr lvl="0"/>
            <a:r>
              <a:rPr lang="en-US" sz="2000" dirty="0" smtClean="0"/>
              <a:t>American Association for the Advancement of Science (1990). </a:t>
            </a:r>
            <a:r>
              <a:rPr lang="en-US" sz="2000" i="1" dirty="0" smtClean="0"/>
              <a:t>Science for all Americans.</a:t>
            </a:r>
            <a:r>
              <a:rPr lang="en-US" sz="2000" dirty="0" smtClean="0"/>
              <a:t> New York: Oxford University Press, (Dept. EC, Madison Ave. N.Y., 10016, 1-800-230-3242). ISBN 0-19-506771-1 </a:t>
            </a:r>
            <a:r>
              <a:rPr lang="en-US" sz="2000" dirty="0" err="1" smtClean="0"/>
              <a:t>pbk</a:t>
            </a:r>
            <a:r>
              <a:rPr lang="en-US" sz="2000" dirty="0" smtClean="0"/>
              <a:t>. Accessed free online at </a:t>
            </a:r>
            <a:r>
              <a:rPr lang="en-US" sz="2000" u="sng" dirty="0" smtClean="0">
                <a:hlinkClick r:id="rId3"/>
              </a:rPr>
              <a:t>http://www.project2061.org/tools/sfaaol/sfaatoc.htm</a:t>
            </a:r>
            <a:r>
              <a:rPr lang="en-US" sz="2000" dirty="0" smtClean="0"/>
              <a:t>)</a:t>
            </a:r>
          </a:p>
          <a:p>
            <a:pPr lvl="0"/>
            <a:r>
              <a:rPr lang="en-US" sz="2000" dirty="0" smtClean="0"/>
              <a:t>American Association for the Advancement of Science. (2001). </a:t>
            </a:r>
            <a:r>
              <a:rPr lang="en-US" sz="2000" i="1" dirty="0" smtClean="0"/>
              <a:t>Atlas of scientific literacy</a:t>
            </a:r>
            <a:r>
              <a:rPr lang="en-US" sz="2000" dirty="0" smtClean="0"/>
              <a:t>.  Volume 1, New York: Oxford University Press. Accessed free online at </a:t>
            </a:r>
            <a:r>
              <a:rPr lang="en-US" sz="2000" u="sng" dirty="0" smtClean="0">
                <a:hlinkClick r:id="rId4"/>
              </a:rPr>
              <a:t>http://www.project2061.org/tools/atlas/default.htm</a:t>
            </a:r>
            <a:r>
              <a:rPr lang="en-US" sz="2000" dirty="0" smtClean="0"/>
              <a:t> </a:t>
            </a:r>
            <a:r>
              <a:rPr lang="en-US" sz="2000" u="sng" dirty="0" smtClean="0">
                <a:hlinkClick r:id="rId5"/>
              </a:rPr>
              <a:t>http://www.project2061.org/publications/atlas/sample/toc.htm</a:t>
            </a:r>
            <a:r>
              <a:rPr lang="en-US" sz="2000" u="sng" dirty="0" smtClean="0"/>
              <a:t> </a:t>
            </a:r>
            <a:endParaRPr lang="en-US" sz="20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en-US" sz="3600" b="1" dirty="0" smtClean="0">
                <a:latin typeface="Times New Roman" pitchFamily="18" charset="0"/>
                <a:cs typeface="Times New Roman" pitchFamily="18" charset="0"/>
              </a:rPr>
              <a:t>Bibliography</a:t>
            </a:r>
            <a:endParaRPr lang="en-US" sz="3600" dirty="0"/>
          </a:p>
        </p:txBody>
      </p:sp>
      <p:sp>
        <p:nvSpPr>
          <p:cNvPr id="3" name="Content Placeholder 2"/>
          <p:cNvSpPr>
            <a:spLocks noGrp="1"/>
          </p:cNvSpPr>
          <p:nvPr>
            <p:ph idx="1"/>
          </p:nvPr>
        </p:nvSpPr>
        <p:spPr/>
        <p:txBody>
          <a:bodyPr/>
          <a:lstStyle/>
          <a:p>
            <a:r>
              <a:rPr lang="en-US" sz="2000" u="sng" dirty="0" smtClean="0"/>
              <a:t>Table of Contents </a:t>
            </a:r>
            <a:r>
              <a:rPr lang="en-US" sz="2000" u="sng" dirty="0" err="1" smtClean="0"/>
              <a:t>Vol</a:t>
            </a:r>
            <a:r>
              <a:rPr lang="en-US" sz="2000" u="sng" dirty="0" smtClean="0"/>
              <a:t> 1 &amp; 2 </a:t>
            </a:r>
            <a:endParaRPr lang="en-US" sz="2000" dirty="0" smtClean="0"/>
          </a:p>
          <a:p>
            <a:r>
              <a:rPr lang="en-US" sz="2000" u="sng" dirty="0" smtClean="0">
                <a:hlinkClick r:id="rId3"/>
              </a:rPr>
              <a:t>http://www.project2061.org/publications/atlas/media/combinedTOC.pdf</a:t>
            </a:r>
            <a:endParaRPr lang="en-US" sz="2000" u="sng" dirty="0" smtClean="0"/>
          </a:p>
          <a:p>
            <a:pPr lvl="0"/>
            <a:r>
              <a:rPr lang="en-US" sz="2000" dirty="0" smtClean="0"/>
              <a:t>American Association for the Advancement of Science. (2001). </a:t>
            </a:r>
            <a:r>
              <a:rPr lang="en-US" sz="2000" i="1" dirty="0" smtClean="0"/>
              <a:t>Atlas of scientific literacy</a:t>
            </a:r>
            <a:r>
              <a:rPr lang="en-US" sz="2000" dirty="0" smtClean="0"/>
              <a:t>.  Volume 2, New York: Oxford University Press. Accessed free online at </a:t>
            </a:r>
            <a:r>
              <a:rPr lang="en-US" sz="2000" u="sng" dirty="0" smtClean="0">
                <a:hlinkClick r:id="rId4"/>
              </a:rPr>
              <a:t>http://www.project2061.org/publications/atlas/sample/toc2.htm</a:t>
            </a:r>
            <a:r>
              <a:rPr lang="en-US" sz="2000" dirty="0" smtClean="0"/>
              <a:t> </a:t>
            </a:r>
          </a:p>
          <a:p>
            <a:r>
              <a:rPr lang="en-US" sz="2000" dirty="0" err="1" smtClean="0"/>
              <a:t>Beisenherz</a:t>
            </a:r>
            <a:r>
              <a:rPr lang="en-US" sz="2000" dirty="0" smtClean="0"/>
              <a:t>, P. &amp; </a:t>
            </a:r>
            <a:r>
              <a:rPr lang="en-US" sz="2000" dirty="0" err="1" smtClean="0"/>
              <a:t>Dantonio</a:t>
            </a:r>
            <a:r>
              <a:rPr lang="en-US" sz="2000" dirty="0" smtClean="0"/>
              <a:t>, M. (1996). </a:t>
            </a:r>
            <a:r>
              <a:rPr lang="en-US" sz="2000" i="1" dirty="0" smtClean="0"/>
              <a:t>Using the learning cycle to teach physical science</a:t>
            </a:r>
            <a:r>
              <a:rPr lang="en-US" sz="2000" dirty="0" smtClean="0"/>
              <a:t>, Portsmouth, NH: Heinemann Publishers.</a:t>
            </a:r>
          </a:p>
          <a:p>
            <a:r>
              <a:rPr lang="en-US" sz="2000" dirty="0" smtClean="0"/>
              <a:t>Driver, Squires, </a:t>
            </a:r>
            <a:r>
              <a:rPr lang="en-US" sz="2000" dirty="0" err="1" smtClean="0"/>
              <a:t>Rushworth</a:t>
            </a:r>
            <a:r>
              <a:rPr lang="en-US" sz="2000" dirty="0" smtClean="0"/>
              <a:t>, Wood-Robinson, (1994).  </a:t>
            </a:r>
            <a:r>
              <a:rPr lang="en-US" sz="2000" i="1" dirty="0" smtClean="0"/>
              <a:t>Making Sense of Secondary Science</a:t>
            </a:r>
            <a:r>
              <a:rPr lang="en-US" sz="2000" dirty="0" smtClean="0"/>
              <a:t>, New York: </a:t>
            </a:r>
            <a:r>
              <a:rPr lang="en-US" sz="2000" dirty="0" err="1" smtClean="0"/>
              <a:t>Routledge</a:t>
            </a:r>
            <a:r>
              <a:rPr lang="en-US" sz="2000" dirty="0" smtClean="0"/>
              <a:t>.</a:t>
            </a:r>
          </a:p>
          <a:p>
            <a:r>
              <a:rPr lang="en-US" sz="2000" dirty="0" smtClean="0"/>
              <a:t>Driver, R. (1983). </a:t>
            </a:r>
            <a:r>
              <a:rPr lang="en-US" sz="2000" i="1" dirty="0" smtClean="0"/>
              <a:t>The pupil as scientist</a:t>
            </a:r>
            <a:r>
              <a:rPr lang="en-US" sz="2000" u="sng" dirty="0" smtClean="0"/>
              <a:t>,</a:t>
            </a:r>
            <a:r>
              <a:rPr lang="en-US" sz="2000" dirty="0" smtClean="0"/>
              <a:t> Philadelphia: Open University Press,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en-US" sz="3600" b="1" dirty="0" smtClean="0">
                <a:latin typeface="Times New Roman" pitchFamily="18" charset="0"/>
                <a:cs typeface="Times New Roman" pitchFamily="18" charset="0"/>
              </a:rPr>
              <a:t>Bibliography</a:t>
            </a:r>
            <a:endParaRPr lang="en-US" sz="3600" dirty="0"/>
          </a:p>
        </p:txBody>
      </p:sp>
      <p:sp>
        <p:nvSpPr>
          <p:cNvPr id="3" name="Content Placeholder 2"/>
          <p:cNvSpPr>
            <a:spLocks noGrp="1"/>
          </p:cNvSpPr>
          <p:nvPr>
            <p:ph idx="1"/>
          </p:nvPr>
        </p:nvSpPr>
        <p:spPr>
          <a:xfrm>
            <a:off x="457200" y="1371600"/>
            <a:ext cx="8229600" cy="4759325"/>
          </a:xfrm>
        </p:spPr>
        <p:txBody>
          <a:bodyPr/>
          <a:lstStyle/>
          <a:p>
            <a:pPr lvl="0"/>
            <a:r>
              <a:rPr lang="en-US" sz="2000" dirty="0" smtClean="0"/>
              <a:t>National Research Council (2011). </a:t>
            </a:r>
            <a:r>
              <a:rPr lang="en-US" sz="2000" i="1" dirty="0" smtClean="0"/>
              <a:t>A Framework for K-12 Science Education: Practices, Crosscutting Concepts, and Core Ideas (NGSS),</a:t>
            </a:r>
            <a:r>
              <a:rPr lang="en-US" sz="2000" dirty="0" smtClean="0"/>
              <a:t> Committee on Conceptual Framework for the New K-12 Science Education Standards. Washington D. C: National Academy Press. Accessed free online at </a:t>
            </a:r>
            <a:r>
              <a:rPr lang="en-US" sz="2000" u="sng" dirty="0" smtClean="0">
                <a:hlinkClick r:id="rId2"/>
              </a:rPr>
              <a:t>http://www.nap.edu/catalog.php?record_id=13165</a:t>
            </a:r>
            <a:r>
              <a:rPr lang="en-US" sz="2000" dirty="0" smtClean="0"/>
              <a:t> </a:t>
            </a:r>
          </a:p>
          <a:p>
            <a:r>
              <a:rPr lang="en-US" sz="2000" dirty="0" smtClean="0"/>
              <a:t>National Research Council (2000). </a:t>
            </a:r>
            <a:r>
              <a:rPr lang="en-US" sz="2000" i="1" dirty="0" smtClean="0"/>
              <a:t>Inquiry and the national standards.</a:t>
            </a:r>
            <a:r>
              <a:rPr lang="en-US" sz="2000" dirty="0" smtClean="0"/>
              <a:t> Washington D. C: National Academy Press. ISBN 0-309-06476-7 </a:t>
            </a:r>
            <a:r>
              <a:rPr lang="en-US" sz="2000" dirty="0" err="1" smtClean="0"/>
              <a:t>pbk</a:t>
            </a:r>
            <a:r>
              <a:rPr lang="en-US" sz="2000" dirty="0" smtClean="0"/>
              <a:t> &amp; </a:t>
            </a:r>
            <a:r>
              <a:rPr lang="en-US" sz="2000" dirty="0" err="1" smtClean="0"/>
              <a:t>pdf</a:t>
            </a:r>
            <a:r>
              <a:rPr lang="en-US" sz="2000" dirty="0" smtClean="0"/>
              <a:t>. Accessed free online at </a:t>
            </a:r>
            <a:r>
              <a:rPr lang="en-US" sz="2000" u="sng" dirty="0" smtClean="0">
                <a:hlinkClick r:id="rId3"/>
              </a:rPr>
              <a:t>http://www.nap.edu/booksearch.php?term=Inquiry+and+the+National+standards&amp;isbn=030906533X&amp;Search+This+Book.x=17&amp;Search+This+Book.y=15</a:t>
            </a:r>
            <a:r>
              <a:rPr lang="en-US" sz="2000" dirty="0" smtClean="0"/>
              <a:t>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865187"/>
          </a:xfrm>
        </p:spPr>
        <p:txBody>
          <a:bodyPr/>
          <a:lstStyle/>
          <a:p>
            <a:r>
              <a:rPr lang="en-US" sz="3600" b="1" dirty="0" smtClean="0">
                <a:latin typeface="Times New Roman" pitchFamily="18" charset="0"/>
                <a:cs typeface="Times New Roman" pitchFamily="18" charset="0"/>
              </a:rPr>
              <a:t>Bibliography</a:t>
            </a:r>
            <a:endParaRPr lang="en-US" sz="3600" dirty="0"/>
          </a:p>
        </p:txBody>
      </p:sp>
      <p:sp>
        <p:nvSpPr>
          <p:cNvPr id="3" name="Content Placeholder 2"/>
          <p:cNvSpPr>
            <a:spLocks noGrp="1"/>
          </p:cNvSpPr>
          <p:nvPr>
            <p:ph idx="1"/>
          </p:nvPr>
        </p:nvSpPr>
        <p:spPr>
          <a:xfrm>
            <a:off x="457200" y="1447800"/>
            <a:ext cx="8229600" cy="5410200"/>
          </a:xfrm>
        </p:spPr>
        <p:txBody>
          <a:bodyPr/>
          <a:lstStyle/>
          <a:p>
            <a:pPr lvl="0"/>
            <a:r>
              <a:rPr lang="en-US" sz="2000" dirty="0" smtClean="0"/>
              <a:t>National Research Council, (1996).  </a:t>
            </a:r>
            <a:r>
              <a:rPr lang="en-US" sz="2000" i="1" dirty="0" smtClean="0"/>
              <a:t>National science education standards</a:t>
            </a:r>
            <a:r>
              <a:rPr lang="en-US" sz="2000" dirty="0" smtClean="0"/>
              <a:t>, Washington, DC: National Research Council. Accessed free online at </a:t>
            </a:r>
            <a:r>
              <a:rPr lang="en-US" sz="2000" u="sng" dirty="0" smtClean="0">
                <a:hlinkClick r:id="rId2"/>
              </a:rPr>
              <a:t>http://www.nap.edu/readingroom/books/nses/html</a:t>
            </a:r>
            <a:r>
              <a:rPr lang="en-US" sz="2000" dirty="0" smtClean="0"/>
              <a:t> </a:t>
            </a:r>
            <a:r>
              <a:rPr lang="en-US" sz="2000" u="sng" dirty="0" smtClean="0">
                <a:hlinkClick r:id="rId3"/>
              </a:rPr>
              <a:t>http://www.nap.edu/catalog.php?record_id=4962#toc/</a:t>
            </a:r>
            <a:r>
              <a:rPr lang="en-US" sz="2000" u="sng" dirty="0" smtClean="0"/>
              <a:t> </a:t>
            </a:r>
            <a:endParaRPr lang="en-US" sz="2000" dirty="0" smtClean="0"/>
          </a:p>
          <a:p>
            <a:r>
              <a:rPr lang="en-US" sz="2000" dirty="0" smtClean="0"/>
              <a:t>Sunal, D. &amp; Wright E. (2011). (Series Eds.) </a:t>
            </a:r>
            <a:r>
              <a:rPr lang="en-US" sz="2000" i="1" dirty="0" smtClean="0"/>
              <a:t>Research in Science Education: </a:t>
            </a:r>
            <a:r>
              <a:rPr lang="en-US" sz="2000" dirty="0" smtClean="0"/>
              <a:t>DeBoer, G. (Ed. Vol. 5), </a:t>
            </a:r>
            <a:r>
              <a:rPr lang="en-US" sz="2000" i="1" dirty="0" smtClean="0"/>
              <a:t>The role of public policy in K-12 science education</a:t>
            </a:r>
            <a:r>
              <a:rPr lang="en-US" sz="2000" dirty="0" smtClean="0"/>
              <a:t>. Charlotte, NC: Information Age Publishing.</a:t>
            </a:r>
          </a:p>
          <a:p>
            <a:r>
              <a:rPr lang="en-US" sz="2000" dirty="0" smtClean="0"/>
              <a:t>Sunal, D., Sunal, C., &amp; Wright, E. (Eds.). (2010). </a:t>
            </a:r>
            <a:r>
              <a:rPr lang="en-US" sz="2000" i="1" dirty="0" smtClean="0"/>
              <a:t>Teaching Science with Hispanic ELLs in K-16 Classrooms.</a:t>
            </a:r>
            <a:r>
              <a:rPr lang="en-US" sz="2000" dirty="0" smtClean="0"/>
              <a:t> Charlotte, NC: Information Age Publishing.</a:t>
            </a:r>
          </a:p>
          <a:p>
            <a:r>
              <a:rPr lang="en-US" sz="2000" dirty="0" smtClean="0"/>
              <a:t>Sunal, D., Wright, E., &amp; Sundberg, C. (Eds.) (2008)</a:t>
            </a:r>
            <a:r>
              <a:rPr lang="en-US" sz="2000" i="1" dirty="0" smtClean="0"/>
              <a:t>. The impact of the laboratory and technology on learning and teaching science K-16. </a:t>
            </a:r>
            <a:r>
              <a:rPr lang="en-US" sz="2000" dirty="0" smtClean="0"/>
              <a:t>Greenwich, CT: Information Age Publishing.</a:t>
            </a:r>
          </a:p>
          <a:p>
            <a:endParaRPr lang="en-US" sz="4000" dirty="0" smtClean="0"/>
          </a:p>
          <a:p>
            <a:endParaRPr lang="en-US" sz="4000" dirty="0" smtClean="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en-US" sz="3600" b="1" dirty="0" smtClean="0">
                <a:latin typeface="Times New Roman" pitchFamily="18" charset="0"/>
                <a:cs typeface="Times New Roman" pitchFamily="18" charset="0"/>
              </a:rPr>
              <a:t>Bibliography</a:t>
            </a:r>
            <a:endParaRPr lang="en-US" sz="3600" dirty="0"/>
          </a:p>
        </p:txBody>
      </p:sp>
      <p:sp>
        <p:nvSpPr>
          <p:cNvPr id="3" name="Content Placeholder 2"/>
          <p:cNvSpPr>
            <a:spLocks noGrp="1"/>
          </p:cNvSpPr>
          <p:nvPr>
            <p:ph idx="1"/>
          </p:nvPr>
        </p:nvSpPr>
        <p:spPr/>
        <p:txBody>
          <a:bodyPr/>
          <a:lstStyle/>
          <a:p>
            <a:r>
              <a:rPr lang="en-US" sz="1800" dirty="0" smtClean="0"/>
              <a:t>Sunal, D. &amp; Wright, E. (Eds.) (2006). </a:t>
            </a:r>
            <a:r>
              <a:rPr lang="en-US" sz="1800" i="1" dirty="0" smtClean="0"/>
              <a:t>The impact of state and national standards on K-12 science teaching</a:t>
            </a:r>
            <a:r>
              <a:rPr lang="en-US" sz="1800" dirty="0" smtClean="0"/>
              <a:t>, Greenwich, CT: Information Age Publishing.</a:t>
            </a:r>
          </a:p>
          <a:p>
            <a:r>
              <a:rPr lang="en-US" sz="1800" dirty="0" smtClean="0"/>
              <a:t>Sunal, C., Karr, C., &amp; Sunal, D., (2003). Fuzzy logic, neural networks, genetic algorithms: Views of three artificial intelligence concepts used in modeling scientific systems, </a:t>
            </a:r>
            <a:r>
              <a:rPr lang="en-US" sz="1800" i="1" dirty="0" smtClean="0"/>
              <a:t>School Science and Mathematics</a:t>
            </a:r>
            <a:r>
              <a:rPr lang="en-US" sz="1800" dirty="0" smtClean="0"/>
              <a:t>, </a:t>
            </a:r>
            <a:r>
              <a:rPr lang="en-US" sz="1800" i="1" dirty="0" smtClean="0"/>
              <a:t>103</a:t>
            </a:r>
            <a:r>
              <a:rPr lang="en-US" sz="1800" dirty="0" smtClean="0"/>
              <a:t>(2), 81-91.</a:t>
            </a:r>
          </a:p>
          <a:p>
            <a:r>
              <a:rPr lang="en-US" sz="1800" dirty="0" smtClean="0"/>
              <a:t>Wright, E. and </a:t>
            </a:r>
            <a:r>
              <a:rPr lang="en-US" sz="1800" dirty="0" err="1" smtClean="0"/>
              <a:t>Govindarajan</a:t>
            </a:r>
            <a:r>
              <a:rPr lang="en-US" sz="1800" dirty="0" smtClean="0"/>
              <a:t>, G. (1992). </a:t>
            </a:r>
            <a:r>
              <a:rPr lang="en-US" sz="1800" i="1" dirty="0" smtClean="0"/>
              <a:t>Teaching with scientific conceptual discrepancies</a:t>
            </a:r>
            <a:r>
              <a:rPr lang="en-US" sz="1800" dirty="0" smtClean="0"/>
              <a:t>, Manhattan, KS: Kansas State University. (C/O Emmett Wright, College of Education, </a:t>
            </a:r>
            <a:r>
              <a:rPr lang="en-US" sz="1800" dirty="0" err="1" smtClean="0"/>
              <a:t>Bluemont</a:t>
            </a:r>
            <a:r>
              <a:rPr lang="en-US" sz="1800" dirty="0" smtClean="0"/>
              <a:t> Hall, Kansas State University, Manhattan, KS  1-913-532-7838)</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277813"/>
            <a:ext cx="8915400" cy="865187"/>
          </a:xfrm>
        </p:spPr>
        <p:txBody>
          <a:bodyPr/>
          <a:lstStyle/>
          <a:p>
            <a:pPr algn="ctr"/>
            <a:r>
              <a:rPr lang="en-US" sz="3600" b="1" dirty="0" smtClean="0"/>
              <a:t>Use of Analogies in Teaching </a:t>
            </a:r>
            <a:br>
              <a:rPr lang="en-US" sz="3600" b="1" dirty="0" smtClean="0"/>
            </a:br>
            <a:r>
              <a:rPr lang="en-US" sz="3600" b="1" dirty="0" smtClean="0"/>
              <a:t>Momentum and Change</a:t>
            </a:r>
          </a:p>
        </p:txBody>
      </p:sp>
      <p:sp>
        <p:nvSpPr>
          <p:cNvPr id="34819" name="Content Placeholder 2"/>
          <p:cNvSpPr>
            <a:spLocks noGrp="1"/>
          </p:cNvSpPr>
          <p:nvPr>
            <p:ph idx="1"/>
          </p:nvPr>
        </p:nvSpPr>
        <p:spPr>
          <a:xfrm>
            <a:off x="457200" y="1447800"/>
            <a:ext cx="8229600" cy="5410200"/>
          </a:xfrm>
        </p:spPr>
        <p:txBody>
          <a:bodyPr/>
          <a:lstStyle/>
          <a:p>
            <a:pPr>
              <a:spcBef>
                <a:spcPct val="0"/>
              </a:spcBef>
            </a:pPr>
            <a:r>
              <a:rPr lang="en-US" smtClean="0"/>
              <a:t>Analogies have both value and problems. You must judge the cost vs benefit.</a:t>
            </a:r>
          </a:p>
          <a:p>
            <a:pPr>
              <a:spcBef>
                <a:spcPct val="0"/>
              </a:spcBef>
            </a:pPr>
            <a:r>
              <a:rPr lang="en-US" smtClean="0"/>
              <a:t>Students naturally use their own experience and generate analogies</a:t>
            </a:r>
          </a:p>
          <a:p>
            <a:pPr>
              <a:spcBef>
                <a:spcPct val="0"/>
              </a:spcBef>
            </a:pPr>
            <a:r>
              <a:rPr lang="en-US" smtClean="0"/>
              <a:t>Biological, hydrodynamic, thermal, and mechanical analogies have been used. There are many traps and false conclusions with analogies.</a:t>
            </a:r>
          </a:p>
          <a:p>
            <a:pPr>
              <a:spcBef>
                <a:spcPct val="0"/>
              </a:spcBef>
            </a:pPr>
            <a:r>
              <a:rPr lang="en-US" smtClean="0"/>
              <a:t>As with all analogies you must review or teach the analogy first – understand and experience it, then make specific connections.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endParaRPr lang="en-US" smtClean="0"/>
          </a:p>
        </p:txBody>
      </p:sp>
      <p:sp>
        <p:nvSpPr>
          <p:cNvPr id="35843" name="Content Placeholder 2"/>
          <p:cNvSpPr>
            <a:spLocks noGrp="1"/>
          </p:cNvSpPr>
          <p:nvPr>
            <p:ph idx="1"/>
          </p:nvPr>
        </p:nvSpPr>
        <p:spPr>
          <a:xfrm>
            <a:off x="457200" y="1600200"/>
            <a:ext cx="8229600" cy="5105400"/>
          </a:xfrm>
        </p:spPr>
        <p:txBody>
          <a:bodyPr/>
          <a:lstStyle/>
          <a:p>
            <a:r>
              <a:rPr lang="en-US" smtClean="0"/>
              <a:t>Important to use multiple analogies citing limitations in each.</a:t>
            </a:r>
          </a:p>
          <a:p>
            <a:r>
              <a:rPr lang="en-US" smtClean="0"/>
              <a:t>Research has shown some value in mechanical analogies – v waves from a row of swimming ducks</a:t>
            </a:r>
          </a:p>
          <a:p>
            <a:r>
              <a:rPr lang="en-US" smtClean="0"/>
              <a:t>Students applying ideas find it hard to recognize the concepts of waves and sound in the practical situations.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04800" y="277813"/>
            <a:ext cx="8839200" cy="712787"/>
          </a:xfrm>
        </p:spPr>
        <p:txBody>
          <a:bodyPr/>
          <a:lstStyle/>
          <a:p>
            <a:pPr algn="ctr"/>
            <a:r>
              <a:rPr lang="en-US" sz="4000" b="1" smtClean="0"/>
              <a:t>Teaching Strategy for Science Analogies</a:t>
            </a:r>
            <a:endParaRPr lang="en-US" sz="4000" smtClean="0"/>
          </a:p>
        </p:txBody>
      </p:sp>
      <p:sp>
        <p:nvSpPr>
          <p:cNvPr id="36867" name="Content Placeholder 2"/>
          <p:cNvSpPr>
            <a:spLocks noGrp="1"/>
          </p:cNvSpPr>
          <p:nvPr>
            <p:ph idx="1"/>
          </p:nvPr>
        </p:nvSpPr>
        <p:spPr>
          <a:xfrm>
            <a:off x="457200" y="1600200"/>
            <a:ext cx="8534400" cy="5257800"/>
          </a:xfrm>
        </p:spPr>
        <p:txBody>
          <a:bodyPr/>
          <a:lstStyle/>
          <a:p>
            <a:r>
              <a:rPr lang="en-US" smtClean="0"/>
              <a:t>Step 1--Introduce the concept to be learned</a:t>
            </a:r>
          </a:p>
          <a:p>
            <a:r>
              <a:rPr lang="en-US" smtClean="0"/>
              <a:t>Step 2--Review with the students' the analogous situation.</a:t>
            </a:r>
          </a:p>
          <a:p>
            <a:r>
              <a:rPr lang="en-US" smtClean="0"/>
              <a:t>Step 3--Identify the relevant features of the analog model.</a:t>
            </a:r>
          </a:p>
          <a:p>
            <a:r>
              <a:rPr lang="en-US" smtClean="0"/>
              <a:t>Step 4--Map out the similarities between the analog model and the concept.</a:t>
            </a:r>
          </a:p>
          <a:p>
            <a:r>
              <a:rPr lang="en-US" smtClean="0"/>
              <a:t>Step 5--Indicate where the analogy breaks down.</a:t>
            </a:r>
          </a:p>
          <a:p>
            <a:r>
              <a:rPr lang="en-US" smtClean="0"/>
              <a:t>Step 6--Draw conclusions about the concept.</a:t>
            </a:r>
          </a:p>
          <a:p>
            <a:endParaRPr lang="en-US"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533400" y="381000"/>
            <a:ext cx="8610600" cy="685800"/>
          </a:xfrm>
          <a:noFill/>
        </p:spPr>
        <p:txBody>
          <a:bodyPr lIns="90487" tIns="44450" rIns="90487" bIns="44450" anchor="ctr"/>
          <a:lstStyle/>
          <a:p>
            <a:pPr algn="ctr" eaLnBrk="1" hangingPunct="1"/>
            <a:r>
              <a:rPr lang="en-US" sz="4000" b="1" smtClean="0">
                <a:solidFill>
                  <a:srgbClr val="FF3300"/>
                </a:solidFill>
                <a:latin typeface="Times New Roman" pitchFamily="18" charset="0"/>
                <a:cs typeface="Times New Roman" pitchFamily="18" charset="0"/>
              </a:rPr>
              <a:t>Planning Physical Science Lessons</a:t>
            </a:r>
            <a:endParaRPr lang="en-US" b="1" smtClean="0">
              <a:latin typeface="Times New Roman" pitchFamily="18" charset="0"/>
              <a:cs typeface="Times New Roman" pitchFamily="18" charset="0"/>
            </a:endParaRPr>
          </a:p>
        </p:txBody>
      </p:sp>
      <p:sp>
        <p:nvSpPr>
          <p:cNvPr id="37891" name="Rectangle 3"/>
          <p:cNvSpPr>
            <a:spLocks noGrp="1" noChangeArrowheads="1"/>
          </p:cNvSpPr>
          <p:nvPr>
            <p:ph type="body" idx="4294967295"/>
          </p:nvPr>
        </p:nvSpPr>
        <p:spPr>
          <a:xfrm>
            <a:off x="685800" y="1676400"/>
            <a:ext cx="7848600" cy="5181600"/>
          </a:xfrm>
          <a:noFill/>
        </p:spPr>
        <p:txBody>
          <a:bodyPr lIns="90487" tIns="44450" rIns="90487" bIns="44450"/>
          <a:lstStyle/>
          <a:p>
            <a:pPr eaLnBrk="1" hangingPunct="1"/>
            <a:r>
              <a:rPr lang="en-US" smtClean="0"/>
              <a:t>Elicit student ideas</a:t>
            </a:r>
          </a:p>
          <a:p>
            <a:pPr eaLnBrk="1" hangingPunct="1"/>
            <a:r>
              <a:rPr lang="en-US" smtClean="0"/>
              <a:t>Provide data to link student ideas to science concepts</a:t>
            </a:r>
          </a:p>
          <a:p>
            <a:pPr eaLnBrk="1" hangingPunct="1"/>
            <a:r>
              <a:rPr lang="en-US" smtClean="0"/>
              <a:t>Have students present and defend their ideas</a:t>
            </a:r>
          </a:p>
          <a:p>
            <a:pPr eaLnBrk="1" hangingPunct="1"/>
            <a:r>
              <a:rPr lang="en-US" smtClean="0"/>
              <a:t>Introduce scientific perspective</a:t>
            </a:r>
          </a:p>
          <a:p>
            <a:pPr eaLnBrk="1" hangingPunct="1"/>
            <a:r>
              <a:rPr lang="en-US" smtClean="0"/>
              <a:t>Change context</a:t>
            </a:r>
          </a:p>
          <a:p>
            <a:pPr eaLnBrk="1" hangingPunct="1"/>
            <a:r>
              <a:rPr lang="en-US" smtClean="0"/>
              <a:t>Have students apply and defend their new understanding</a:t>
            </a:r>
          </a:p>
          <a:p>
            <a:pPr eaLnBrk="1" hangingPunct="1"/>
            <a:r>
              <a:rPr lang="en-US" smtClean="0"/>
              <a:t>Have students reflect on their learning</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b="1" smtClean="0"/>
              <a:t>Feedback</a:t>
            </a:r>
          </a:p>
        </p:txBody>
      </p:sp>
      <p:sp>
        <p:nvSpPr>
          <p:cNvPr id="40963" name="Rectangle 3"/>
          <p:cNvSpPr>
            <a:spLocks noGrp="1" noChangeArrowheads="1"/>
          </p:cNvSpPr>
          <p:nvPr>
            <p:ph type="body" idx="1"/>
          </p:nvPr>
        </p:nvSpPr>
        <p:spPr>
          <a:xfrm>
            <a:off x="685800" y="1981200"/>
            <a:ext cx="8077200" cy="4495800"/>
          </a:xfrm>
        </p:spPr>
        <p:txBody>
          <a:bodyPr/>
          <a:lstStyle/>
          <a:p>
            <a:pPr eaLnBrk="1" hangingPunct="1"/>
            <a:r>
              <a:rPr lang="en-US" sz="2400" dirty="0" smtClean="0"/>
              <a:t>Status: How are you doing? What are you doing? What is coming up next in your planning? </a:t>
            </a:r>
          </a:p>
          <a:p>
            <a:pPr eaLnBrk="1" hangingPunct="1"/>
            <a:r>
              <a:rPr lang="en-US" sz="2400" dirty="0" smtClean="0"/>
              <a:t>Planning: What are you now planning that relates to this workshop? How far are you along? Do you need any help? </a:t>
            </a:r>
          </a:p>
          <a:p>
            <a:pPr eaLnBrk="1" hangingPunct="1"/>
            <a:r>
              <a:rPr lang="en-US" sz="2400" dirty="0" smtClean="0"/>
              <a:t>Light and Color Concepts: Do you see difficult physical science concepts coming up that we could discuss with you? </a:t>
            </a:r>
          </a:p>
          <a:p>
            <a:pPr eaLnBrk="1" hangingPunct="1"/>
            <a:r>
              <a:rPr lang="en-US" sz="2400" dirty="0" smtClean="0"/>
              <a:t>Technical: What comments on problems do you have with using technology/internet materials or other technical questions?</a:t>
            </a:r>
          </a:p>
          <a:p>
            <a:pPr eaLnBrk="1" hangingPunct="1"/>
            <a:endParaRPr lang="en-US" sz="2400" dirty="0"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685800" y="228600"/>
            <a:ext cx="7772400" cy="990600"/>
          </a:xfrm>
        </p:spPr>
        <p:txBody>
          <a:bodyPr lIns="90487" tIns="44450" rIns="90487" bIns="44450" anchor="ctr"/>
          <a:lstStyle/>
          <a:p>
            <a:pPr eaLnBrk="1" hangingPunct="1"/>
            <a:r>
              <a:rPr lang="en-US" sz="3600" b="1" smtClean="0">
                <a:solidFill>
                  <a:srgbClr val="FF3300"/>
                </a:solidFill>
              </a:rPr>
              <a:t>PS–21 </a:t>
            </a:r>
            <a:r>
              <a:rPr lang="en-US" sz="3600" b="1" smtClean="0">
                <a:solidFill>
                  <a:schemeClr val="tx1"/>
                </a:solidFill>
              </a:rPr>
              <a:t>Institute Objectives</a:t>
            </a:r>
          </a:p>
        </p:txBody>
      </p:sp>
      <p:sp>
        <p:nvSpPr>
          <p:cNvPr id="9219" name="Rectangle 3"/>
          <p:cNvSpPr>
            <a:spLocks noGrp="1" noChangeArrowheads="1"/>
          </p:cNvSpPr>
          <p:nvPr>
            <p:ph type="body" sz="half" idx="4294967295"/>
          </p:nvPr>
        </p:nvSpPr>
        <p:spPr>
          <a:xfrm>
            <a:off x="685800" y="1600200"/>
            <a:ext cx="3886200" cy="5105400"/>
          </a:xfrm>
        </p:spPr>
        <p:txBody>
          <a:bodyPr lIns="90487" tIns="44450" rIns="90487" bIns="44450"/>
          <a:lstStyle/>
          <a:p>
            <a:pPr marL="0" indent="0" eaLnBrk="1" hangingPunct="1">
              <a:buFont typeface="Wingdings" pitchFamily="2" charset="2"/>
              <a:buNone/>
            </a:pPr>
            <a:endParaRPr lang="en-US" sz="2400" b="1" smtClean="0"/>
          </a:p>
          <a:p>
            <a:pPr marL="0" indent="0" eaLnBrk="1" hangingPunct="1">
              <a:buFont typeface="Wingdings" pitchFamily="2" charset="2"/>
              <a:buNone/>
            </a:pPr>
            <a:endParaRPr lang="en-US" sz="2400" b="1" smtClean="0"/>
          </a:p>
          <a:p>
            <a:pPr marL="0" indent="0" eaLnBrk="1" hangingPunct="1">
              <a:buFont typeface="Wingdings" pitchFamily="2" charset="2"/>
              <a:buNone/>
            </a:pPr>
            <a:r>
              <a:rPr lang="en-US" sz="2400" b="1" smtClean="0"/>
              <a:t>Experiencing, inquiring, using, and measuring to create meaningful learning of concepts in physical science through three questions:</a:t>
            </a:r>
          </a:p>
          <a:p>
            <a:pPr marL="0" indent="0" eaLnBrk="1" hangingPunct="1">
              <a:buFont typeface="Wingdings" pitchFamily="2" charset="2"/>
              <a:buNone/>
            </a:pPr>
            <a:endParaRPr lang="en-US" sz="2400" b="1" smtClean="0"/>
          </a:p>
          <a:p>
            <a:pPr marL="0" indent="0" eaLnBrk="1" hangingPunct="1">
              <a:buFont typeface="Wingdings" pitchFamily="2" charset="2"/>
              <a:buNone/>
            </a:pPr>
            <a:r>
              <a:rPr lang="en-US" sz="2400" b="1" smtClean="0"/>
              <a:t/>
            </a:r>
            <a:br>
              <a:rPr lang="en-US" sz="2400" b="1" smtClean="0"/>
            </a:br>
            <a:endParaRPr lang="en-US" sz="2400" b="1" smtClean="0"/>
          </a:p>
        </p:txBody>
      </p:sp>
      <p:sp>
        <p:nvSpPr>
          <p:cNvPr id="9220" name="Rectangle 4"/>
          <p:cNvSpPr>
            <a:spLocks noGrp="1" noChangeArrowheads="1"/>
          </p:cNvSpPr>
          <p:nvPr>
            <p:ph type="body" sz="half" idx="4294967295"/>
          </p:nvPr>
        </p:nvSpPr>
        <p:spPr>
          <a:xfrm>
            <a:off x="4648200" y="1600200"/>
            <a:ext cx="3886200" cy="5257800"/>
          </a:xfrm>
        </p:spPr>
        <p:txBody>
          <a:bodyPr lIns="90487" tIns="44450" rIns="90487" bIns="44450"/>
          <a:lstStyle/>
          <a:p>
            <a:pPr marL="228600" indent="-228600" eaLnBrk="1" hangingPunct="1">
              <a:spcBef>
                <a:spcPts val="1200"/>
              </a:spcBef>
              <a:buFont typeface="Wingdings" pitchFamily="2" charset="2"/>
              <a:buNone/>
            </a:pPr>
            <a:r>
              <a:rPr lang="en-US" sz="2000" b="1" smtClean="0"/>
              <a:t>1. What </a:t>
            </a:r>
            <a:r>
              <a:rPr lang="en-US" sz="2000" b="1" u="sng" smtClean="0"/>
              <a:t>misconceptions</a:t>
            </a:r>
            <a:r>
              <a:rPr lang="en-US" sz="2000" b="1" smtClean="0"/>
              <a:t> do your students bring to physical science and what should you do about them? </a:t>
            </a:r>
          </a:p>
          <a:p>
            <a:pPr marL="228600" indent="-228600" eaLnBrk="1" hangingPunct="1">
              <a:spcBef>
                <a:spcPts val="1200"/>
              </a:spcBef>
              <a:buFont typeface="Wingdings" pitchFamily="2" charset="2"/>
              <a:buNone/>
            </a:pPr>
            <a:r>
              <a:rPr lang="en-US" sz="2000" b="1" smtClean="0"/>
              <a:t>2. What </a:t>
            </a:r>
            <a:r>
              <a:rPr lang="en-US" sz="2000" b="1" u="sng" smtClean="0"/>
              <a:t>engaging explanations and activities </a:t>
            </a:r>
            <a:r>
              <a:rPr lang="en-US" sz="2000" b="1" smtClean="0"/>
              <a:t>can be used in teaching the concepts?</a:t>
            </a:r>
          </a:p>
          <a:p>
            <a:pPr marL="228600" indent="-228600" eaLnBrk="1" hangingPunct="1">
              <a:spcBef>
                <a:spcPts val="1200"/>
              </a:spcBef>
              <a:buFont typeface="Wingdings" pitchFamily="2" charset="2"/>
              <a:buNone/>
            </a:pPr>
            <a:r>
              <a:rPr lang="en-US" sz="2000" b="1" smtClean="0"/>
              <a:t>3. What </a:t>
            </a:r>
            <a:r>
              <a:rPr lang="en-US" sz="2000" b="1" u="sng" smtClean="0"/>
              <a:t>applications</a:t>
            </a:r>
            <a:r>
              <a:rPr lang="en-US" sz="2000" b="1" smtClean="0"/>
              <a:t> can be used with the concepts to </a:t>
            </a:r>
            <a:r>
              <a:rPr lang="en-US" sz="2000" b="1" u="sng" smtClean="0"/>
              <a:t>assist</a:t>
            </a:r>
            <a:r>
              <a:rPr lang="en-US" sz="2000" b="1" smtClean="0"/>
              <a:t> application and </a:t>
            </a:r>
            <a:r>
              <a:rPr lang="en-US" sz="2000" b="1" u="sng" smtClean="0"/>
              <a:t>transfer</a:t>
            </a:r>
            <a:r>
              <a:rPr lang="en-US" sz="2000" b="1" smtClean="0"/>
              <a:t> to the real world?</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0" y="-152400"/>
            <a:ext cx="9144000" cy="3200400"/>
          </a:xfrm>
          <a:noFill/>
        </p:spPr>
        <p:txBody>
          <a:bodyPr lIns="90487" tIns="44450" rIns="90487" bIns="44450" anchor="ctr"/>
          <a:lstStyle/>
          <a:p>
            <a:pPr marL="2457450" algn="ctr" eaLnBrk="1" hangingPunct="1"/>
            <a:r>
              <a:rPr lang="en-US" sz="11600" b="1" i="1" dirty="0" smtClean="0">
                <a:solidFill>
                  <a:srgbClr val="FF3300"/>
                </a:solidFill>
                <a:latin typeface="Croobie" pitchFamily="2" charset="0"/>
              </a:rPr>
              <a:t/>
            </a:r>
            <a:br>
              <a:rPr lang="en-US" sz="11600" b="1" i="1" dirty="0" smtClean="0">
                <a:solidFill>
                  <a:srgbClr val="FF3300"/>
                </a:solidFill>
                <a:latin typeface="Croobie" pitchFamily="2" charset="0"/>
              </a:rPr>
            </a:br>
            <a:r>
              <a:rPr lang="en-US" sz="11600" b="1" i="1" dirty="0" smtClean="0">
                <a:solidFill>
                  <a:srgbClr val="FF3300"/>
                </a:solidFill>
                <a:latin typeface="Croobie" pitchFamily="2" charset="0"/>
              </a:rPr>
              <a:t>PS-21</a:t>
            </a:r>
            <a:endParaRPr lang="en-US" sz="4700" dirty="0" smtClean="0"/>
          </a:p>
        </p:txBody>
      </p:sp>
      <p:sp>
        <p:nvSpPr>
          <p:cNvPr id="3075" name="Rectangle 3"/>
          <p:cNvSpPr>
            <a:spLocks noGrp="1" noChangeArrowheads="1"/>
          </p:cNvSpPr>
          <p:nvPr>
            <p:ph type="subTitle" idx="4294967295"/>
          </p:nvPr>
        </p:nvSpPr>
        <p:spPr>
          <a:xfrm>
            <a:off x="228600" y="2590800"/>
            <a:ext cx="8686800" cy="4267200"/>
          </a:xfrm>
        </p:spPr>
        <p:txBody>
          <a:bodyPr lIns="90487" tIns="44450" rIns="90487" bIns="44450"/>
          <a:lstStyle/>
          <a:p>
            <a:pPr marL="0" indent="0" algn="ctr" eaLnBrk="1" hangingPunct="1">
              <a:lnSpc>
                <a:spcPct val="80000"/>
              </a:lnSpc>
              <a:buFont typeface="Wingdings" pitchFamily="2" charset="2"/>
              <a:buNone/>
              <a:defRPr/>
            </a:pPr>
            <a:endParaRPr lang="en-US" sz="1700" dirty="0" smtClean="0"/>
          </a:p>
          <a:p>
            <a:pPr marL="0" indent="0" algn="ctr" eaLnBrk="1" hangingPunct="1">
              <a:lnSpc>
                <a:spcPct val="80000"/>
              </a:lnSpc>
              <a:buFont typeface="Wingdings" pitchFamily="2" charset="2"/>
              <a:buNone/>
              <a:defRPr/>
            </a:pPr>
            <a:r>
              <a:rPr lang="en-US" sz="3000" b="1" i="1" dirty="0" smtClean="0">
                <a:solidFill>
                  <a:srgbClr val="C00000"/>
                </a:solidFill>
                <a:latin typeface="Wide Latin" pitchFamily="18" charset="0"/>
              </a:rPr>
              <a:t>Physical Science in the 21st Century</a:t>
            </a:r>
          </a:p>
          <a:p>
            <a:pPr marL="3543300" lvl="8" indent="0" algn="ctr">
              <a:lnSpc>
                <a:spcPct val="80000"/>
              </a:lnSpc>
              <a:buFont typeface="Wingdings" pitchFamily="2" charset="2"/>
              <a:buNone/>
              <a:defRPr/>
            </a:pPr>
            <a:endParaRPr lang="en-US" sz="1200" b="1" i="1" dirty="0" smtClean="0">
              <a:solidFill>
                <a:srgbClr val="C00000"/>
              </a:solidFill>
              <a:latin typeface="Wide Latin" pitchFamily="18" charset="0"/>
            </a:endParaRPr>
          </a:p>
          <a:p>
            <a:pPr marL="0" indent="0" algn="ctr" eaLnBrk="1" hangingPunct="1">
              <a:lnSpc>
                <a:spcPct val="80000"/>
              </a:lnSpc>
              <a:buFont typeface="Wingdings" pitchFamily="2" charset="2"/>
              <a:buNone/>
              <a:defRPr/>
            </a:pPr>
            <a:r>
              <a:rPr lang="en-US" sz="2600" b="1" i="1" dirty="0" smtClean="0">
                <a:solidFill>
                  <a:srgbClr val="C00000"/>
                </a:solidFill>
                <a:latin typeface="Wide Latin" pitchFamily="18" charset="0"/>
              </a:rPr>
              <a:t>Second Fall Institute</a:t>
            </a:r>
          </a:p>
          <a:p>
            <a:pPr marL="0" indent="0" algn="ctr" eaLnBrk="1" hangingPunct="1">
              <a:lnSpc>
                <a:spcPct val="80000"/>
              </a:lnSpc>
              <a:buFont typeface="Wingdings" pitchFamily="2" charset="2"/>
              <a:buNone/>
              <a:defRPr/>
            </a:pPr>
            <a:r>
              <a:rPr lang="en-US" sz="2600" dirty="0" smtClean="0">
                <a:solidFill>
                  <a:srgbClr val="C00000"/>
                </a:solidFill>
                <a:latin typeface="Wide Latin" pitchFamily="18" charset="0"/>
              </a:rPr>
              <a:t>November 16, 2012</a:t>
            </a:r>
          </a:p>
          <a:p>
            <a:pPr marL="0" indent="0" algn="ctr" eaLnBrk="1" hangingPunct="1">
              <a:lnSpc>
                <a:spcPct val="80000"/>
              </a:lnSpc>
              <a:buFont typeface="Wingdings" pitchFamily="2" charset="2"/>
              <a:buNone/>
              <a:defRPr/>
            </a:pPr>
            <a:endParaRPr lang="en-US" sz="1200" b="1" dirty="0" smtClean="0">
              <a:solidFill>
                <a:srgbClr val="FF3300"/>
              </a:solidFill>
            </a:endParaRPr>
          </a:p>
          <a:p>
            <a:pPr marL="0" indent="0" algn="ctr" eaLnBrk="1" hangingPunct="1">
              <a:lnSpc>
                <a:spcPct val="80000"/>
              </a:lnSpc>
              <a:buFont typeface="Wingdings" pitchFamily="2" charset="2"/>
              <a:buNone/>
              <a:defRPr/>
            </a:pPr>
            <a:r>
              <a:rPr lang="en-US" sz="1800" b="1" dirty="0" smtClean="0">
                <a:solidFill>
                  <a:srgbClr val="FF3300"/>
                </a:solidFill>
              </a:rPr>
              <a:t>University of Alabama, Tuscaloosa AL</a:t>
            </a:r>
          </a:p>
          <a:p>
            <a:pPr marL="0" indent="0" algn="ctr" eaLnBrk="1" hangingPunct="1">
              <a:lnSpc>
                <a:spcPct val="80000"/>
              </a:lnSpc>
              <a:buFont typeface="Wingdings" pitchFamily="2" charset="2"/>
              <a:buNone/>
              <a:defRPr/>
            </a:pPr>
            <a:endParaRPr lang="en-US" sz="1500" b="1" u="sng" dirty="0" smtClean="0"/>
          </a:p>
          <a:p>
            <a:pPr marL="0" indent="0" algn="ctr" eaLnBrk="1" hangingPunct="1">
              <a:lnSpc>
                <a:spcPct val="80000"/>
              </a:lnSpc>
              <a:buFont typeface="Wingdings" pitchFamily="2" charset="2"/>
              <a:buNone/>
              <a:defRPr/>
            </a:pPr>
            <a:r>
              <a:rPr lang="en-US" sz="1400" dirty="0" smtClean="0"/>
              <a:t>J. W. Harrell, John Vincent, Stan Jones, Dennis Sunal, Cynthia Sunal, Donna Turner</a:t>
            </a:r>
          </a:p>
          <a:p>
            <a:pPr marL="0" indent="0" algn="ctr" eaLnBrk="1" hangingPunct="1">
              <a:lnSpc>
                <a:spcPct val="80000"/>
              </a:lnSpc>
              <a:buNone/>
              <a:defRPr/>
            </a:pPr>
            <a:endParaRPr lang="en-US" sz="1400" b="1" dirty="0" smtClean="0"/>
          </a:p>
          <a:p>
            <a:pPr marL="0" indent="0" algn="ctr" eaLnBrk="1" hangingPunct="1">
              <a:lnSpc>
                <a:spcPct val="80000"/>
              </a:lnSpc>
              <a:buNone/>
              <a:defRPr/>
            </a:pPr>
            <a:r>
              <a:rPr lang="en-US" sz="2000" b="1" dirty="0" smtClean="0"/>
              <a:t>PS-21 Website: </a:t>
            </a:r>
            <a:r>
              <a:rPr lang="en-US" sz="2000" b="1" dirty="0" smtClean="0">
                <a:solidFill>
                  <a:srgbClr val="FF3300"/>
                </a:solidFill>
                <a:ea typeface="ＭＳ Ｐゴシック" charset="-128"/>
              </a:rPr>
              <a:t>http://ps21pd.weebly.com/</a:t>
            </a:r>
            <a:endParaRPr lang="en-US" sz="2000" b="1" dirty="0" smtClean="0">
              <a:solidFill>
                <a:srgbClr val="FF3300"/>
              </a:solidFill>
            </a:endParaRPr>
          </a:p>
          <a:p>
            <a:pPr marL="0" indent="0" algn="ctr" eaLnBrk="1" hangingPunct="1">
              <a:lnSpc>
                <a:spcPct val="80000"/>
              </a:lnSpc>
              <a:buNone/>
              <a:defRPr/>
            </a:pPr>
            <a:endParaRPr lang="en-US" sz="1300" b="1" u="sng" dirty="0" smtClean="0"/>
          </a:p>
          <a:p>
            <a:pPr marL="0" indent="0" algn="ctr" eaLnBrk="1" hangingPunct="1">
              <a:lnSpc>
                <a:spcPct val="80000"/>
              </a:lnSpc>
              <a:buNone/>
              <a:defRPr/>
            </a:pPr>
            <a:r>
              <a:rPr lang="en-US" sz="1300" b="1" u="sng" dirty="0" smtClean="0"/>
              <a:t>PS-21 Partners:</a:t>
            </a:r>
            <a:r>
              <a:rPr lang="en-US" sz="1300" b="1" dirty="0" smtClean="0"/>
              <a:t> </a:t>
            </a:r>
            <a:r>
              <a:rPr lang="en-US" sz="1300" dirty="0" smtClean="0"/>
              <a:t>Alabama Commission on Higher Education (ACHE), UA College of Arts and Sciences – Physics Department, Chemistry Department; UA College of Education, C&amp;I Dept. – Science Education; AMSTI, Office of Research in the Disciplines; and Alabama City and County Schools</a:t>
            </a:r>
          </a:p>
        </p:txBody>
      </p:sp>
      <p:sp>
        <p:nvSpPr>
          <p:cNvPr id="3076" name="Text Box 10"/>
          <p:cNvSpPr txBox="1">
            <a:spLocks noChangeArrowheads="1"/>
          </p:cNvSpPr>
          <p:nvPr/>
        </p:nvSpPr>
        <p:spPr bwMode="auto">
          <a:xfrm>
            <a:off x="669925" y="117475"/>
            <a:ext cx="184150" cy="457200"/>
          </a:xfrm>
          <a:prstGeom prst="rect">
            <a:avLst/>
          </a:prstGeom>
          <a:noFill/>
          <a:ln w="12700">
            <a:noFill/>
            <a:miter lim="800000"/>
            <a:headEnd/>
            <a:tailEnd/>
          </a:ln>
        </p:spPr>
        <p:txBody>
          <a:bodyPr wrap="none">
            <a:spAutoFit/>
          </a:bodyPr>
          <a:lstStyle/>
          <a:p>
            <a:endParaRPr lang="en-US" sz="2400">
              <a:latin typeface="Times" charset="0"/>
            </a:endParaRPr>
          </a:p>
        </p:txBody>
      </p:sp>
      <p:pic>
        <p:nvPicPr>
          <p:cNvPr id="3078" name="Picture 7"/>
          <p:cNvPicPr>
            <a:picLocks noChangeAspect="1" noChangeArrowheads="1"/>
          </p:cNvPicPr>
          <p:nvPr/>
        </p:nvPicPr>
        <p:blipFill>
          <a:blip r:embed="rId3" cstate="print"/>
          <a:srcRect/>
          <a:stretch>
            <a:fillRect/>
          </a:stretch>
        </p:blipFill>
        <p:spPr bwMode="auto">
          <a:xfrm>
            <a:off x="4560888" y="3417888"/>
            <a:ext cx="22225" cy="22225"/>
          </a:xfrm>
          <a:prstGeom prst="rect">
            <a:avLst/>
          </a:prstGeom>
          <a:noFill/>
          <a:ln w="12700">
            <a:noFill/>
            <a:miter lim="800000"/>
            <a:headEnd/>
            <a:tailEnd/>
          </a:ln>
        </p:spPr>
      </p:pic>
      <p:pic>
        <p:nvPicPr>
          <p:cNvPr id="3079" name="Picture 8"/>
          <p:cNvPicPr>
            <a:picLocks noChangeAspect="1" noChangeArrowheads="1"/>
          </p:cNvPicPr>
          <p:nvPr/>
        </p:nvPicPr>
        <p:blipFill>
          <a:blip r:embed="rId3" cstate="print"/>
          <a:srcRect/>
          <a:stretch>
            <a:fillRect/>
          </a:stretch>
        </p:blipFill>
        <p:spPr bwMode="auto">
          <a:xfrm>
            <a:off x="4560888" y="3417888"/>
            <a:ext cx="22225" cy="22225"/>
          </a:xfrm>
          <a:prstGeom prst="rect">
            <a:avLst/>
          </a:prstGeom>
          <a:noFill/>
          <a:ln w="12700">
            <a:noFill/>
            <a:miter lim="800000"/>
            <a:headEnd/>
            <a:tailEnd/>
          </a:ln>
        </p:spPr>
      </p:pic>
      <p:pic>
        <p:nvPicPr>
          <p:cNvPr id="96258" name="Picture 2" descr="http://library.thinkquest.org/10429/media/matter/pcc.jpg"/>
          <p:cNvPicPr>
            <a:picLocks noChangeAspect="1" noChangeArrowheads="1"/>
          </p:cNvPicPr>
          <p:nvPr/>
        </p:nvPicPr>
        <p:blipFill>
          <a:blip r:embed="rId4" cstate="print"/>
          <a:srcRect/>
          <a:stretch>
            <a:fillRect/>
          </a:stretch>
        </p:blipFill>
        <p:spPr bwMode="auto">
          <a:xfrm>
            <a:off x="2590800" y="304800"/>
            <a:ext cx="3429000" cy="895351"/>
          </a:xfrm>
          <a:prstGeom prst="rect">
            <a:avLst/>
          </a:prstGeom>
          <a:noFill/>
        </p:spPr>
      </p:pic>
      <p:pic>
        <p:nvPicPr>
          <p:cNvPr id="9" name="Picture 19" descr="http://ts2.mm.bing.net/th?id=I.4696448739967177&amp;pid=1.7&amp;w=216&amp;h=154&amp;c=7&amp;rs=1"/>
          <p:cNvPicPr>
            <a:picLocks noChangeAspect="1" noChangeArrowheads="1"/>
          </p:cNvPicPr>
          <p:nvPr/>
        </p:nvPicPr>
        <p:blipFill>
          <a:blip r:embed="rId5" cstate="print"/>
          <a:srcRect/>
          <a:stretch>
            <a:fillRect/>
          </a:stretch>
        </p:blipFill>
        <p:spPr bwMode="auto">
          <a:xfrm>
            <a:off x="457200" y="838200"/>
            <a:ext cx="2904566" cy="1828800"/>
          </a:xfrm>
          <a:prstGeom prst="rect">
            <a:avLst/>
          </a:prstGeom>
          <a:noFill/>
        </p:spPr>
      </p:pic>
      <p:pic>
        <p:nvPicPr>
          <p:cNvPr id="10" name="Picture 27" descr="http://ts4.mm.bing.net/th?id=I.5006747228177255&amp;pid=1.7&amp;w=265&amp;h=147&amp;c=7&amp;rs=1"/>
          <p:cNvPicPr>
            <a:picLocks noChangeAspect="1" noChangeArrowheads="1"/>
          </p:cNvPicPr>
          <p:nvPr/>
        </p:nvPicPr>
        <p:blipFill>
          <a:blip r:embed="rId6" cstate="print"/>
          <a:srcRect/>
          <a:stretch>
            <a:fillRect/>
          </a:stretch>
        </p:blipFill>
        <p:spPr bwMode="auto">
          <a:xfrm>
            <a:off x="6400800" y="457200"/>
            <a:ext cx="2524125" cy="1400175"/>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7813"/>
            <a:ext cx="8382000" cy="1017587"/>
          </a:xfrm>
        </p:spPr>
        <p:txBody>
          <a:bodyPr/>
          <a:lstStyle/>
          <a:p>
            <a:r>
              <a:rPr lang="en-US" sz="2800" b="1" dirty="0" smtClean="0">
                <a:solidFill>
                  <a:schemeClr val="tx1"/>
                </a:solidFill>
                <a:latin typeface="Arial" pitchFamily="34" charset="0"/>
                <a:cs typeface="Arial" pitchFamily="34" charset="0"/>
              </a:rPr>
              <a:t>Bring the following materials. We will use them with science concepts at this PS-21 Institute.</a:t>
            </a:r>
            <a:endParaRPr lang="en-US" sz="28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304800" y="1752600"/>
            <a:ext cx="8382000" cy="5105400"/>
          </a:xfrm>
        </p:spPr>
        <p:txBody>
          <a:bodyPr/>
          <a:lstStyle/>
          <a:p>
            <a:pPr>
              <a:buNone/>
            </a:pPr>
            <a:r>
              <a:rPr lang="en-US" dirty="0" smtClean="0"/>
              <a:t>Bring lap top computer and/or a flash drive if you have one, you can bookmark URLs of useful sites on it. </a:t>
            </a:r>
            <a:r>
              <a:rPr lang="en-US" u="sng" dirty="0" smtClean="0"/>
              <a:t>We have lap top (</a:t>
            </a:r>
            <a:r>
              <a:rPr lang="en-US" u="sng" dirty="0" err="1" smtClean="0"/>
              <a:t>netbooks</a:t>
            </a:r>
            <a:r>
              <a:rPr lang="en-US" u="sng" dirty="0" smtClean="0"/>
              <a:t>) spares here if you need one. We will be using sensors connected with your laptop.</a:t>
            </a:r>
          </a:p>
          <a:p>
            <a:pPr>
              <a:buNone/>
            </a:pPr>
            <a:r>
              <a:rPr lang="en-US" dirty="0" smtClean="0"/>
              <a:t> </a:t>
            </a:r>
            <a:endParaRPr lang="en-US" dirty="0"/>
          </a:p>
        </p:txBody>
      </p:sp>
      <p:pic>
        <p:nvPicPr>
          <p:cNvPr id="113667" name="Picture 3" descr="E:\4 ACHE Physics teacher WD3\4 3 2012 Feb 3 PS21InstitutePictures\IMG_0644 x450.jpg"/>
          <p:cNvPicPr>
            <a:picLocks noChangeAspect="1" noChangeArrowheads="1"/>
          </p:cNvPicPr>
          <p:nvPr/>
        </p:nvPicPr>
        <p:blipFill>
          <a:blip r:embed="rId3" cstate="print"/>
          <a:srcRect/>
          <a:stretch>
            <a:fillRect/>
          </a:stretch>
        </p:blipFill>
        <p:spPr bwMode="auto">
          <a:xfrm>
            <a:off x="914400" y="4724400"/>
            <a:ext cx="2245179" cy="1676400"/>
          </a:xfrm>
          <a:prstGeom prst="rect">
            <a:avLst/>
          </a:prstGeom>
          <a:noFill/>
        </p:spPr>
      </p:pic>
      <p:pic>
        <p:nvPicPr>
          <p:cNvPr id="113668" name="Picture 4" descr="E:\4 ACHE Physics teacher WD3\4 3 2012 Feb 3 PS21InstitutePictures\IMG_0623 x450.jpg"/>
          <p:cNvPicPr>
            <a:picLocks noChangeAspect="1" noChangeArrowheads="1"/>
          </p:cNvPicPr>
          <p:nvPr/>
        </p:nvPicPr>
        <p:blipFill>
          <a:blip r:embed="rId4" cstate="print"/>
          <a:srcRect/>
          <a:stretch>
            <a:fillRect/>
          </a:stretch>
        </p:blipFill>
        <p:spPr bwMode="auto">
          <a:xfrm>
            <a:off x="5715000" y="4419600"/>
            <a:ext cx="2551339" cy="1905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2401"/>
            <a:ext cx="8229600" cy="1066800"/>
          </a:xfrm>
        </p:spPr>
        <p:txBody>
          <a:bodyPr/>
          <a:lstStyle/>
          <a:p>
            <a:r>
              <a:rPr lang="en-US" sz="3200" dirty="0" smtClean="0">
                <a:latin typeface="Arial Black" pitchFamily="34" charset="0"/>
              </a:rPr>
              <a:t>Websites to Accompany </a:t>
            </a:r>
            <a:br>
              <a:rPr lang="en-US" sz="3200" dirty="0" smtClean="0">
                <a:latin typeface="Arial Black" pitchFamily="34" charset="0"/>
              </a:rPr>
            </a:br>
            <a:r>
              <a:rPr lang="en-US" sz="3200" dirty="0" smtClean="0">
                <a:latin typeface="Arial Black" pitchFamily="34" charset="0"/>
              </a:rPr>
              <a:t>PS-21 Institute Activities</a:t>
            </a:r>
          </a:p>
        </p:txBody>
      </p:sp>
      <p:sp>
        <p:nvSpPr>
          <p:cNvPr id="3" name="Content Placeholder 2"/>
          <p:cNvSpPr>
            <a:spLocks noGrp="1"/>
          </p:cNvSpPr>
          <p:nvPr>
            <p:ph sz="half" idx="1"/>
          </p:nvPr>
        </p:nvSpPr>
        <p:spPr>
          <a:xfrm>
            <a:off x="304800" y="1447800"/>
            <a:ext cx="4114800" cy="5410200"/>
          </a:xfrm>
        </p:spPr>
        <p:txBody>
          <a:bodyPr/>
          <a:lstStyle/>
          <a:p>
            <a:pPr marL="0" indent="0">
              <a:buNone/>
            </a:pPr>
            <a:r>
              <a:rPr lang="en-US" sz="2400" b="1" dirty="0" smtClean="0"/>
              <a:t>Concept 1:</a:t>
            </a:r>
            <a:r>
              <a:rPr lang="en-US" sz="2400" b="1" i="1" dirty="0" smtClean="0"/>
              <a:t> Collisions and Conservation Momentum </a:t>
            </a:r>
            <a:endParaRPr lang="en-US" sz="2400" b="1" dirty="0" smtClean="0"/>
          </a:p>
          <a:p>
            <a:r>
              <a:rPr lang="en-US" sz="2000" b="1" dirty="0" smtClean="0">
                <a:hlinkClick r:id="rId3"/>
              </a:rPr>
              <a:t>The Law of Momentum Conservation</a:t>
            </a:r>
            <a:endParaRPr lang="en-US" sz="2000" b="1" dirty="0" smtClean="0"/>
          </a:p>
          <a:p>
            <a:r>
              <a:rPr lang="en-US" sz="2000" dirty="0" smtClean="0"/>
              <a:t>The law of </a:t>
            </a:r>
            <a:r>
              <a:rPr lang="en-US" sz="2000" b="1" dirty="0" smtClean="0"/>
              <a:t>momentum</a:t>
            </a:r>
            <a:r>
              <a:rPr lang="en-US" sz="2000" dirty="0" smtClean="0"/>
              <a:t> </a:t>
            </a:r>
            <a:r>
              <a:rPr lang="en-US" sz="2000" b="1" dirty="0" smtClean="0"/>
              <a:t>conservation</a:t>
            </a:r>
            <a:r>
              <a:rPr lang="en-US" sz="2000" dirty="0" smtClean="0"/>
              <a:t> will be combined with the use of a ... real test of your conceptual understanding of </a:t>
            </a:r>
            <a:r>
              <a:rPr lang="en-US" sz="2000" b="1" dirty="0" smtClean="0"/>
              <a:t>momentum</a:t>
            </a:r>
            <a:r>
              <a:rPr lang="en-US" sz="2000" dirty="0" smtClean="0"/>
              <a:t> </a:t>
            </a:r>
            <a:r>
              <a:rPr lang="en-US" sz="2000" b="1" dirty="0" smtClean="0"/>
              <a:t>conservation</a:t>
            </a:r>
            <a:r>
              <a:rPr lang="en-US" sz="2000" dirty="0" smtClean="0"/>
              <a:t> in </a:t>
            </a:r>
            <a:r>
              <a:rPr lang="en-US" sz="2000" b="1" dirty="0" smtClean="0"/>
              <a:t>collisions</a:t>
            </a:r>
            <a:r>
              <a:rPr lang="en-US" sz="2000" dirty="0" smtClean="0"/>
              <a:t>.</a:t>
            </a:r>
          </a:p>
          <a:p>
            <a:r>
              <a:rPr lang="en-US" sz="2000" b="1" dirty="0" smtClean="0"/>
              <a:t>http://www.physicsclassroom.com/Class/momentum/U4L2d.cfm</a:t>
            </a:r>
          </a:p>
          <a:p>
            <a:pPr marL="0" indent="0">
              <a:buNone/>
            </a:pPr>
            <a:endParaRPr lang="en-US" sz="2400" b="1" dirty="0" smtClean="0"/>
          </a:p>
        </p:txBody>
      </p:sp>
      <p:sp>
        <p:nvSpPr>
          <p:cNvPr id="5124" name="Content Placeholder 3"/>
          <p:cNvSpPr>
            <a:spLocks noGrp="1"/>
          </p:cNvSpPr>
          <p:nvPr>
            <p:ph sz="half" idx="2"/>
          </p:nvPr>
        </p:nvSpPr>
        <p:spPr>
          <a:xfrm>
            <a:off x="4495800" y="1447800"/>
            <a:ext cx="4648200" cy="5257800"/>
          </a:xfrm>
        </p:spPr>
        <p:txBody>
          <a:bodyPr/>
          <a:lstStyle/>
          <a:p>
            <a:r>
              <a:rPr lang="en-US" sz="2400" b="1" dirty="0" smtClean="0">
                <a:hlinkClick r:id="rId4"/>
              </a:rPr>
              <a:t>Momentum and collisions -- from </a:t>
            </a:r>
            <a:r>
              <a:rPr lang="en-US" sz="2400" b="1" dirty="0" err="1" smtClean="0">
                <a:hlinkClick r:id="rId4"/>
              </a:rPr>
              <a:t>Physclips</a:t>
            </a:r>
            <a:endParaRPr lang="en-US" sz="2400" b="1" dirty="0" smtClean="0"/>
          </a:p>
          <a:p>
            <a:pPr>
              <a:buNone/>
            </a:pPr>
            <a:r>
              <a:rPr lang="en-US" sz="2400" i="1" dirty="0" smtClean="0"/>
              <a:t>www.animations.physics.unsw.edu.au/jw/</a:t>
            </a:r>
            <a:r>
              <a:rPr lang="en-US" sz="2400" b="1" i="1" dirty="0" smtClean="0"/>
              <a:t>momentum</a:t>
            </a:r>
            <a:r>
              <a:rPr lang="en-US" sz="2400" i="1" dirty="0" smtClean="0"/>
              <a:t>.html</a:t>
            </a:r>
            <a:endParaRPr lang="en-US" sz="2400" dirty="0" smtClean="0"/>
          </a:p>
          <a:p>
            <a:pPr>
              <a:buNone/>
            </a:pPr>
            <a:r>
              <a:rPr lang="en-US" sz="2400" dirty="0" smtClean="0"/>
              <a:t>Effects of </a:t>
            </a:r>
            <a:r>
              <a:rPr lang="en-US" sz="2400" b="1" dirty="0" smtClean="0"/>
              <a:t>collisions</a:t>
            </a:r>
            <a:r>
              <a:rPr lang="en-US" sz="2400" dirty="0" smtClean="0"/>
              <a:t> on people; </a:t>
            </a:r>
            <a:r>
              <a:rPr lang="en-US" sz="2400" b="1" dirty="0" smtClean="0"/>
              <a:t>Momentum</a:t>
            </a:r>
            <a:r>
              <a:rPr lang="en-US" sz="2400" dirty="0" smtClean="0"/>
              <a:t> </a:t>
            </a:r>
            <a:r>
              <a:rPr lang="en-US" sz="2400" b="1" dirty="0" smtClean="0"/>
              <a:t>conservation</a:t>
            </a:r>
            <a:r>
              <a:rPr lang="en-US" sz="2400" dirty="0" smtClean="0"/>
              <a:t> can include vector components; </a:t>
            </a:r>
            <a:r>
              <a:rPr lang="en-US" sz="2400" dirty="0" err="1" smtClean="0"/>
              <a:t>Airtrack</a:t>
            </a:r>
            <a:r>
              <a:rPr lang="en-US" sz="2400" dirty="0" smtClean="0"/>
              <a:t> examples: elastic </a:t>
            </a:r>
            <a:r>
              <a:rPr lang="en-US" sz="2400" b="1" dirty="0" smtClean="0"/>
              <a:t>collisions</a:t>
            </a:r>
            <a:r>
              <a:rPr lang="en-US" sz="2400" dirty="0" smtClean="0"/>
              <a:t>; </a:t>
            </a:r>
            <a:r>
              <a:rPr lang="en-US" sz="2400" dirty="0" err="1" smtClean="0"/>
              <a:t>Airtrack</a:t>
            </a:r>
            <a:r>
              <a:rPr lang="en-US" sz="2400" dirty="0" smtClean="0"/>
              <a:t> examples: inelastic </a:t>
            </a:r>
            <a:r>
              <a:rPr lang="en-US" sz="2400" b="1" dirty="0" smtClean="0"/>
              <a:t>collisions</a:t>
            </a:r>
            <a:r>
              <a:rPr lang="en-US" sz="2400"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a:xfrm>
            <a:off x="457200" y="1447800"/>
            <a:ext cx="4038600" cy="5410200"/>
          </a:xfrm>
        </p:spPr>
        <p:txBody>
          <a:bodyPr/>
          <a:lstStyle/>
          <a:p>
            <a:r>
              <a:rPr lang="en-US" sz="2400" b="1" dirty="0" smtClean="0">
                <a:hlinkClick r:id="rId2"/>
              </a:rPr>
              <a:t>Momentum and Collisions - a gallery on </a:t>
            </a:r>
            <a:r>
              <a:rPr lang="en-US" sz="2400" b="1" dirty="0" err="1" smtClean="0">
                <a:hlinkClick r:id="rId2"/>
              </a:rPr>
              <a:t>Flickr</a:t>
            </a:r>
            <a:endParaRPr lang="en-US" sz="2400" b="1" dirty="0" smtClean="0"/>
          </a:p>
          <a:p>
            <a:r>
              <a:rPr lang="en-US" sz="2400" i="1" dirty="0" smtClean="0"/>
              <a:t>www.flickr.com/photos/physicsclassroom/galleries/72157625280491634</a:t>
            </a:r>
            <a:endParaRPr lang="en-US" sz="2400" dirty="0" smtClean="0"/>
          </a:p>
          <a:p>
            <a:r>
              <a:rPr lang="en-US" sz="2400" dirty="0" smtClean="0"/>
              <a:t>POW! Smash! BOOM! Moving objects often encounter </a:t>
            </a:r>
            <a:r>
              <a:rPr lang="en-US" sz="2400" b="1" dirty="0" smtClean="0"/>
              <a:t>collisions</a:t>
            </a:r>
            <a:r>
              <a:rPr lang="en-US" sz="2400" dirty="0" smtClean="0"/>
              <a:t>. And these </a:t>
            </a:r>
            <a:r>
              <a:rPr lang="en-US" sz="2400" b="1" dirty="0" smtClean="0"/>
              <a:t>collisions</a:t>
            </a:r>
            <a:r>
              <a:rPr lang="en-US" sz="2400" dirty="0" smtClean="0"/>
              <a:t> are governed by the laws of physics....</a:t>
            </a:r>
          </a:p>
          <a:p>
            <a:endParaRPr lang="en-US" dirty="0"/>
          </a:p>
        </p:txBody>
      </p:sp>
      <p:sp>
        <p:nvSpPr>
          <p:cNvPr id="4" name="Content Placeholder 3"/>
          <p:cNvSpPr>
            <a:spLocks noGrp="1"/>
          </p:cNvSpPr>
          <p:nvPr>
            <p:ph sz="half" idx="2"/>
          </p:nvPr>
        </p:nvSpPr>
        <p:spPr>
          <a:xfrm>
            <a:off x="4648200" y="1447800"/>
            <a:ext cx="4191000" cy="4683125"/>
          </a:xfrm>
        </p:spPr>
        <p:txBody>
          <a:bodyPr/>
          <a:lstStyle/>
          <a:p>
            <a:r>
              <a:rPr lang="en-US" sz="2400" b="1" dirty="0" smtClean="0">
                <a:hlinkClick r:id="rId3"/>
              </a:rPr>
              <a:t>Collisions and Momentum Conservation - YouTube</a:t>
            </a:r>
            <a:endParaRPr lang="en-US" sz="2400" b="1" dirty="0" smtClean="0"/>
          </a:p>
          <a:p>
            <a:pPr>
              <a:buNone/>
            </a:pPr>
            <a:r>
              <a:rPr lang="en-US" sz="2400" i="1" dirty="0" smtClean="0"/>
              <a:t>www.youtube.com/watch?v=HdjxMw9bumI</a:t>
            </a:r>
            <a:endParaRPr lang="en-US" sz="2400" dirty="0" smtClean="0"/>
          </a:p>
          <a:p>
            <a:pPr marL="0" indent="0">
              <a:buNone/>
            </a:pPr>
            <a:r>
              <a:rPr lang="en-US" sz="2400" b="1" dirty="0" smtClean="0"/>
              <a:t>Momentum</a:t>
            </a:r>
            <a:r>
              <a:rPr lang="en-US" sz="2400" dirty="0" smtClean="0"/>
              <a:t> </a:t>
            </a:r>
            <a:r>
              <a:rPr lang="en-US" sz="2400" b="1" dirty="0" smtClean="0"/>
              <a:t>conservation</a:t>
            </a:r>
            <a:r>
              <a:rPr lang="en-US" sz="2400" dirty="0" smtClean="0"/>
              <a:t> of </a:t>
            </a:r>
            <a:r>
              <a:rPr lang="en-US" sz="2400" b="1" dirty="0" smtClean="0"/>
              <a:t>collisions</a:t>
            </a:r>
            <a:r>
              <a:rPr lang="en-US" sz="2400" dirty="0" smtClean="0"/>
              <a:t> is demonstrated, explained and the problems worked out. </a:t>
            </a:r>
            <a:endParaRPr lang="en-US" sz="2400" dirty="0"/>
          </a:p>
        </p:txBody>
      </p:sp>
    </p:spTree>
  </p:cSld>
  <p:clrMapOvr>
    <a:masterClrMapping/>
  </p:clrMapOvr>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5795</TotalTime>
  <Pages>12</Pages>
  <Words>4594</Words>
  <Application>Microsoft Office PowerPoint</Application>
  <PresentationFormat>Letter Paper (8.5x11 in)</PresentationFormat>
  <Paragraphs>451</Paragraphs>
  <Slides>60</Slides>
  <Notes>28</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Level</vt:lpstr>
      <vt:lpstr> PS-21</vt:lpstr>
      <vt:lpstr>PS–21 Second Fall Institute Day 2012- 2013:  Teaching Physical Science  Friday, November 16, 2012 at the University of Alabama, 3408 SEC, Tuscaloosa AL</vt:lpstr>
      <vt:lpstr>Slide 3</vt:lpstr>
      <vt:lpstr>PS–21 Resources: PS-21 Web Site</vt:lpstr>
      <vt:lpstr>PS-21 Year long objectives</vt:lpstr>
      <vt:lpstr>PS–21 Institute Objectives</vt:lpstr>
      <vt:lpstr>Bring the following materials. We will use them with science concepts at this PS-21 Institute.</vt:lpstr>
      <vt:lpstr>Websites to Accompany  PS-21 Institute Activities</vt:lpstr>
      <vt:lpstr>Slide 9</vt:lpstr>
      <vt:lpstr>Slide 10</vt:lpstr>
      <vt:lpstr>Websites to Accompany  PS-21 Institute Activities</vt:lpstr>
      <vt:lpstr>Slide 12</vt:lpstr>
      <vt:lpstr>PS–21 Resources: Physical Science Teaching Videos</vt:lpstr>
      <vt:lpstr>PS–21 Resources: Inquiry Instruction Sequence</vt:lpstr>
      <vt:lpstr>Students  Prior  Knowledge</vt:lpstr>
      <vt:lpstr>Teaching Physical Science Concepts: Common Student Ideas About the Energy</vt:lpstr>
      <vt:lpstr>Slide 17</vt:lpstr>
      <vt:lpstr>Slide 18</vt:lpstr>
      <vt:lpstr>Teaching Physical Science Concepts: Common Student Ideas About Chemistry</vt:lpstr>
      <vt:lpstr>Slide 20</vt:lpstr>
      <vt:lpstr>Slide 21</vt:lpstr>
      <vt:lpstr>Bibliography on Collisions, Momentum, and Chemical Change</vt:lpstr>
      <vt:lpstr>What are Effective Research Based Strategies in Teaching Momentum and Change?</vt:lpstr>
      <vt:lpstr>Slide 24</vt:lpstr>
      <vt:lpstr>Using the LEARNING CYCLE to Plan Lessons*</vt:lpstr>
      <vt:lpstr>Group Activity</vt:lpstr>
      <vt:lpstr>PS–21 Resources: A New Framework for K-12 Science Education &amp; Common Core Standards (NGSS)</vt:lpstr>
      <vt:lpstr>Three Spheres of Activity for Scientists and Engineers</vt:lpstr>
      <vt:lpstr>Crosscutting Concepts PS-21 Institute #2</vt:lpstr>
      <vt:lpstr>Disciplinary Common Core Idea Areas  PS-21 Institute #2</vt:lpstr>
      <vt:lpstr>Common Core Ideas in the Framework: Physical Sciences - PS-21 Institute #2</vt:lpstr>
      <vt:lpstr>PS1:Matter and its interactions</vt:lpstr>
      <vt:lpstr>By the end of grade 8</vt:lpstr>
      <vt:lpstr>By the end of grade 12</vt:lpstr>
      <vt:lpstr>PS3: Energy</vt:lpstr>
      <vt:lpstr>By the end of grade 8</vt:lpstr>
      <vt:lpstr>By the end of grade 12</vt:lpstr>
      <vt:lpstr>PS-21 Internet Resources Table of Contents</vt:lpstr>
      <vt:lpstr>PS–21 Resources: PS-21 Web Site</vt:lpstr>
      <vt:lpstr>PS–21 Resources:</vt:lpstr>
      <vt:lpstr> </vt:lpstr>
      <vt:lpstr>AAAS Project 2061 Science Assessment Website</vt:lpstr>
      <vt:lpstr>PS–21 Resources: Physical Science Teaching Videos</vt:lpstr>
      <vt:lpstr>PS–21 Resources: PS Resource Center URL</vt:lpstr>
      <vt:lpstr>PS–21 Resources: The Physics Classroom Topics URL</vt:lpstr>
      <vt:lpstr>PS–21 Resources: Physics Forums URL</vt:lpstr>
      <vt:lpstr>PS–21 Resources:  6. Physics-Related Websites</vt:lpstr>
      <vt:lpstr>PS–21 Resources: Interactive Science Simulations</vt:lpstr>
      <vt:lpstr>PS–21 Resources:  8. The Physical Science Classroom</vt:lpstr>
      <vt:lpstr>  Bibliography</vt:lpstr>
      <vt:lpstr>Bibliography</vt:lpstr>
      <vt:lpstr>Bibliography</vt:lpstr>
      <vt:lpstr>Bibliography</vt:lpstr>
      <vt:lpstr>Bibliography</vt:lpstr>
      <vt:lpstr>Use of Analogies in Teaching  Momentum and Change</vt:lpstr>
      <vt:lpstr>Slide 56</vt:lpstr>
      <vt:lpstr>Teaching Strategy for Science Analogies</vt:lpstr>
      <vt:lpstr>Planning Physical Science Lessons</vt:lpstr>
      <vt:lpstr>Feedback</vt:lpstr>
      <vt:lpstr> PS-21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ENERGY  NSTA s97</dc:title>
  <dc:creator>Dennis W. Sunal</dc:creator>
  <cp:lastModifiedBy>dwsunal</cp:lastModifiedBy>
  <cp:revision>537</cp:revision>
  <cp:lastPrinted>1997-04-01T18:05:53Z</cp:lastPrinted>
  <dcterms:created xsi:type="dcterms:W3CDTF">1997-04-01T18:11:18Z</dcterms:created>
  <dcterms:modified xsi:type="dcterms:W3CDTF">2012-11-13T23:07:10Z</dcterms:modified>
</cp:coreProperties>
</file>